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62" r:id="rId4"/>
    <p:sldId id="268" r:id="rId5"/>
    <p:sldId id="284" r:id="rId6"/>
    <p:sldId id="270" r:id="rId7"/>
    <p:sldId id="297" r:id="rId8"/>
    <p:sldId id="293" r:id="rId9"/>
    <p:sldId id="271" r:id="rId10"/>
    <p:sldId id="286" r:id="rId11"/>
    <p:sldId id="272" r:id="rId12"/>
    <p:sldId id="287" r:id="rId13"/>
    <p:sldId id="295" r:id="rId14"/>
    <p:sldId id="296" r:id="rId15"/>
    <p:sldId id="275" r:id="rId16"/>
    <p:sldId id="303" r:id="rId17"/>
    <p:sldId id="304" r:id="rId18"/>
    <p:sldId id="298" r:id="rId19"/>
    <p:sldId id="299" r:id="rId20"/>
    <p:sldId id="292" r:id="rId21"/>
    <p:sldId id="300" r:id="rId22"/>
    <p:sldId id="301" r:id="rId23"/>
    <p:sldId id="280" r:id="rId24"/>
    <p:sldId id="306" r:id="rId25"/>
    <p:sldId id="307" r:id="rId26"/>
    <p:sldId id="259" r:id="rId27"/>
    <p:sldId id="310" r:id="rId28"/>
    <p:sldId id="308" r:id="rId29"/>
    <p:sldId id="311" r:id="rId30"/>
    <p:sldId id="261" r:id="rId31"/>
    <p:sldId id="309" r:id="rId32"/>
    <p:sldId id="263" r:id="rId33"/>
    <p:sldId id="291" r:id="rId34"/>
    <p:sldId id="283" r:id="rId35"/>
    <p:sldId id="294" r:id="rId36"/>
    <p:sldId id="26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3B"/>
    <a:srgbClr val="00A651"/>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3" autoAdjust="0"/>
    <p:restoredTop sz="94530"/>
  </p:normalViewPr>
  <p:slideViewPr>
    <p:cSldViewPr snapToGrid="0" snapToObjects="1">
      <p:cViewPr>
        <p:scale>
          <a:sx n="69" d="100"/>
          <a:sy n="69" d="100"/>
        </p:scale>
        <p:origin x="78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421ACC4-E66A-45E9-847A-A5289B8226FE}" type="slidenum">
              <a:rPr lang="en-US" smtClean="0"/>
              <a:t>2</a:t>
            </a:fld>
            <a:endParaRPr lang="en-US"/>
          </a:p>
        </p:txBody>
      </p:sp>
    </p:spTree>
    <p:extLst>
      <p:ext uri="{BB962C8B-B14F-4D97-AF65-F5344CB8AC3E}">
        <p14:creationId xmlns:p14="http://schemas.microsoft.com/office/powerpoint/2010/main" val="226497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1ACC4-E66A-45E9-847A-A5289B8226FE}" type="slidenum">
              <a:rPr lang="en-US" smtClean="0"/>
              <a:t>12</a:t>
            </a:fld>
            <a:endParaRPr lang="en-US"/>
          </a:p>
        </p:txBody>
      </p:sp>
    </p:spTree>
    <p:extLst>
      <p:ext uri="{BB962C8B-B14F-4D97-AF65-F5344CB8AC3E}">
        <p14:creationId xmlns:p14="http://schemas.microsoft.com/office/powerpoint/2010/main" val="192527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1ACC4-E66A-45E9-847A-A5289B8226FE}" type="slidenum">
              <a:rPr lang="en-US" smtClean="0"/>
              <a:t>16</a:t>
            </a:fld>
            <a:endParaRPr lang="en-US"/>
          </a:p>
        </p:txBody>
      </p:sp>
    </p:spTree>
    <p:extLst>
      <p:ext uri="{BB962C8B-B14F-4D97-AF65-F5344CB8AC3E}">
        <p14:creationId xmlns:p14="http://schemas.microsoft.com/office/powerpoint/2010/main" val="85592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1ACC4-E66A-45E9-847A-A5289B8226FE}" type="slidenum">
              <a:rPr lang="en-US" smtClean="0"/>
              <a:t>17</a:t>
            </a:fld>
            <a:endParaRPr lang="en-US"/>
          </a:p>
        </p:txBody>
      </p:sp>
    </p:spTree>
    <p:extLst>
      <p:ext uri="{BB962C8B-B14F-4D97-AF65-F5344CB8AC3E}">
        <p14:creationId xmlns:p14="http://schemas.microsoft.com/office/powerpoint/2010/main" val="379231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1ACC4-E66A-45E9-847A-A5289B8226FE}" type="slidenum">
              <a:rPr lang="en-US" smtClean="0"/>
              <a:t>18</a:t>
            </a:fld>
            <a:endParaRPr lang="en-US"/>
          </a:p>
        </p:txBody>
      </p:sp>
    </p:spTree>
    <p:extLst>
      <p:ext uri="{BB962C8B-B14F-4D97-AF65-F5344CB8AC3E}">
        <p14:creationId xmlns:p14="http://schemas.microsoft.com/office/powerpoint/2010/main" val="349767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1ACC4-E66A-45E9-847A-A5289B8226FE}" type="slidenum">
              <a:rPr lang="en-US" smtClean="0"/>
              <a:t>19</a:t>
            </a:fld>
            <a:endParaRPr lang="en-US"/>
          </a:p>
        </p:txBody>
      </p:sp>
    </p:spTree>
    <p:extLst>
      <p:ext uri="{BB962C8B-B14F-4D97-AF65-F5344CB8AC3E}">
        <p14:creationId xmlns:p14="http://schemas.microsoft.com/office/powerpoint/2010/main" val="156696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4/30/2024</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4/30/2024</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4/30/2024</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4/30/2024</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4/30/2024</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4/30/2024</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4/30/2024</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4/30/2024</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4/30/2024</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4/30/2024</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4/30/2024</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4/30/2024</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emf"/></Relationships>
</file>

<file path=ppt/slides/_rels/slide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3AACC9-6128-D644-BB32-5E823AB3C0A4}"/>
              </a:ext>
            </a:extLst>
          </p:cNvPr>
          <p:cNvPicPr>
            <a:picLocks noChangeAspect="1"/>
          </p:cNvPicPr>
          <p:nvPr/>
        </p:nvPicPr>
        <p:blipFill>
          <a:blip r:embed="rId2"/>
          <a:stretch>
            <a:fillRect/>
          </a:stretch>
        </p:blipFill>
        <p:spPr>
          <a:xfrm>
            <a:off x="4357445" y="1982512"/>
            <a:ext cx="3092980" cy="1037280"/>
          </a:xfrm>
          <a:prstGeom prst="rect">
            <a:avLst/>
          </a:prstGeom>
        </p:spPr>
      </p:pic>
      <p:sp>
        <p:nvSpPr>
          <p:cNvPr id="9" name="Rectangle 8">
            <a:extLst>
              <a:ext uri="{FF2B5EF4-FFF2-40B4-BE49-F238E27FC236}">
                <a16:creationId xmlns:a16="http://schemas.microsoft.com/office/drawing/2014/main" id="{E850BB8E-98B9-0443-9518-BB0B496E8AF5}"/>
              </a:ext>
            </a:extLst>
          </p:cNvPr>
          <p:cNvSpPr/>
          <p:nvPr/>
        </p:nvSpPr>
        <p:spPr>
          <a:xfrm>
            <a:off x="0" y="-1"/>
            <a:ext cx="12192000" cy="6721475"/>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04D1D62-CFD6-D946-AAA1-A9E54335DC98}"/>
              </a:ext>
            </a:extLst>
          </p:cNvPr>
          <p:cNvPicPr>
            <a:picLocks noChangeAspect="1"/>
          </p:cNvPicPr>
          <p:nvPr/>
        </p:nvPicPr>
        <p:blipFill>
          <a:blip r:embed="rId3"/>
          <a:stretch>
            <a:fillRect/>
          </a:stretch>
        </p:blipFill>
        <p:spPr>
          <a:xfrm>
            <a:off x="4357445" y="179083"/>
            <a:ext cx="2999092" cy="2999092"/>
          </a:xfrm>
          <a:prstGeom prst="rect">
            <a:avLst/>
          </a:prstGeom>
        </p:spPr>
      </p:pic>
      <p:sp>
        <p:nvSpPr>
          <p:cNvPr id="3" name="Slide Number Placeholder 2">
            <a:extLst>
              <a:ext uri="{FF2B5EF4-FFF2-40B4-BE49-F238E27FC236}">
                <a16:creationId xmlns:a16="http://schemas.microsoft.com/office/drawing/2014/main" id="{A7150409-2749-4E4A-AEA0-DAA2D0507C4D}"/>
              </a:ext>
            </a:extLst>
          </p:cNvPr>
          <p:cNvSpPr>
            <a:spLocks noGrp="1"/>
          </p:cNvSpPr>
          <p:nvPr>
            <p:ph type="sldNum" sz="quarter" idx="12"/>
          </p:nvPr>
        </p:nvSpPr>
        <p:spPr/>
        <p:txBody>
          <a:bodyPr/>
          <a:lstStyle/>
          <a:p>
            <a:fld id="{F860F34E-4A79-A240-AEA8-3E29BB228B1B}" type="slidenum">
              <a:rPr lang="en-US" smtClean="0"/>
              <a:t>1</a:t>
            </a:fld>
            <a:endParaRPr lang="en-US"/>
          </a:p>
        </p:txBody>
      </p:sp>
      <p:sp>
        <p:nvSpPr>
          <p:cNvPr id="6" name="Subtitle 2">
            <a:extLst>
              <a:ext uri="{FF2B5EF4-FFF2-40B4-BE49-F238E27FC236}">
                <a16:creationId xmlns:a16="http://schemas.microsoft.com/office/drawing/2014/main" id="{C5B1DD6C-F434-E584-D4F5-2DC7FD1B2CAD}"/>
              </a:ext>
            </a:extLst>
          </p:cNvPr>
          <p:cNvSpPr>
            <a:spLocks noGrp="1"/>
          </p:cNvSpPr>
          <p:nvPr>
            <p:ph type="subTitle" idx="1"/>
          </p:nvPr>
        </p:nvSpPr>
        <p:spPr>
          <a:xfrm>
            <a:off x="1587111" y="3744161"/>
            <a:ext cx="8620813" cy="2999092"/>
          </a:xfrm>
        </p:spPr>
        <p:txBody>
          <a:bodyPr vert="horz" lIns="91440" tIns="45720" rIns="91440" bIns="45720" rtlCol="0" anchor="ctr">
            <a:normAutofit/>
          </a:bodyPr>
          <a:lstStyle/>
          <a:p>
            <a:r>
              <a:rPr lang="en-US" sz="2800" u="sng" dirty="0">
                <a:solidFill>
                  <a:schemeClr val="bg1"/>
                </a:solidFill>
                <a:latin typeface="Times New Roman"/>
                <a:ea typeface="+mn-lt"/>
                <a:cs typeface="+mn-lt"/>
              </a:rPr>
              <a:t>Group- 4</a:t>
            </a:r>
            <a:endParaRPr lang="en-US" sz="2800" dirty="0">
              <a:solidFill>
                <a:schemeClr val="bg1"/>
              </a:solidFill>
              <a:latin typeface="Times New Roman"/>
              <a:ea typeface="+mn-lt"/>
              <a:cs typeface="+mn-lt"/>
            </a:endParaRPr>
          </a:p>
          <a:p>
            <a:r>
              <a:rPr lang="en-US" sz="2800" dirty="0">
                <a:solidFill>
                  <a:schemeClr val="bg1"/>
                </a:solidFill>
                <a:latin typeface="Times New Roman"/>
                <a:ea typeface="+mn-lt"/>
                <a:cs typeface="+mn-lt"/>
              </a:rPr>
              <a:t>Sai Krishna Thode - 1158931</a:t>
            </a:r>
            <a:endParaRPr lang="en-IN" sz="2800" dirty="0">
              <a:solidFill>
                <a:schemeClr val="bg1"/>
              </a:solidFill>
              <a:latin typeface="Times New Roman"/>
              <a:ea typeface="+mn-lt"/>
              <a:cs typeface="Times New Roman"/>
            </a:endParaRPr>
          </a:p>
          <a:p>
            <a:r>
              <a:rPr lang="en-IN" sz="2800" dirty="0">
                <a:solidFill>
                  <a:schemeClr val="bg1"/>
                </a:solidFill>
                <a:latin typeface="Times New Roman"/>
                <a:ea typeface="+mn-lt"/>
                <a:cs typeface="+mn-lt"/>
              </a:rPr>
              <a:t>Kishan Suwal - 10821032</a:t>
            </a:r>
            <a:endParaRPr lang="en-IN" sz="2800" dirty="0">
              <a:solidFill>
                <a:schemeClr val="bg1"/>
              </a:solidFill>
              <a:latin typeface="Times New Roman"/>
              <a:ea typeface="+mn-lt"/>
              <a:cs typeface="Times New Roman"/>
            </a:endParaRPr>
          </a:p>
          <a:p>
            <a:r>
              <a:rPr lang="en-IN" sz="2800" dirty="0" err="1">
                <a:solidFill>
                  <a:schemeClr val="bg1"/>
                </a:solidFill>
                <a:latin typeface="Times New Roman"/>
                <a:ea typeface="+mn-lt"/>
                <a:cs typeface="+mn-lt"/>
              </a:rPr>
              <a:t>Joshnavi</a:t>
            </a:r>
            <a:r>
              <a:rPr lang="en-IN" sz="2800" dirty="0">
                <a:solidFill>
                  <a:schemeClr val="bg1"/>
                </a:solidFill>
                <a:latin typeface="Times New Roman"/>
                <a:ea typeface="+mn-lt"/>
                <a:cs typeface="+mn-lt"/>
              </a:rPr>
              <a:t> </a:t>
            </a:r>
            <a:r>
              <a:rPr lang="en-IN" sz="2800" dirty="0" err="1">
                <a:solidFill>
                  <a:schemeClr val="bg1"/>
                </a:solidFill>
                <a:latin typeface="Times New Roman"/>
                <a:ea typeface="+mn-lt"/>
                <a:cs typeface="+mn-lt"/>
              </a:rPr>
              <a:t>Chenreddy</a:t>
            </a:r>
            <a:r>
              <a:rPr lang="en-IN" sz="2800" dirty="0">
                <a:solidFill>
                  <a:schemeClr val="bg1"/>
                </a:solidFill>
                <a:latin typeface="Times New Roman"/>
                <a:ea typeface="+mn-lt"/>
                <a:cs typeface="+mn-lt"/>
              </a:rPr>
              <a:t> - 11591842</a:t>
            </a:r>
            <a:endParaRPr lang="en-IN" sz="2800" dirty="0">
              <a:solidFill>
                <a:schemeClr val="bg1"/>
              </a:solidFill>
              <a:latin typeface="Times New Roman"/>
              <a:ea typeface="+mn-lt"/>
              <a:cs typeface="Times New Roman"/>
            </a:endParaRPr>
          </a:p>
          <a:p>
            <a:r>
              <a:rPr lang="en-IN" sz="2800" dirty="0">
                <a:solidFill>
                  <a:schemeClr val="bg1"/>
                </a:solidFill>
                <a:latin typeface="Times New Roman"/>
                <a:ea typeface="+mn-lt"/>
                <a:cs typeface="+mn-lt"/>
              </a:rPr>
              <a:t>Ashwitha </a:t>
            </a:r>
            <a:r>
              <a:rPr lang="en-IN" sz="2800" dirty="0" err="1">
                <a:solidFill>
                  <a:schemeClr val="bg1"/>
                </a:solidFill>
                <a:latin typeface="Times New Roman"/>
                <a:ea typeface="+mn-lt"/>
                <a:cs typeface="+mn-lt"/>
              </a:rPr>
              <a:t>erabelly</a:t>
            </a:r>
            <a:r>
              <a:rPr lang="en-IN" sz="2800" dirty="0">
                <a:solidFill>
                  <a:schemeClr val="bg1"/>
                </a:solidFill>
                <a:latin typeface="Times New Roman"/>
                <a:ea typeface="+mn-lt"/>
                <a:cs typeface="+mn-lt"/>
              </a:rPr>
              <a:t> - 11591750</a:t>
            </a:r>
            <a:endParaRPr lang="en-IN" sz="2800" dirty="0">
              <a:solidFill>
                <a:schemeClr val="bg1"/>
              </a:solidFill>
              <a:latin typeface="Times New Roman"/>
              <a:cs typeface="Times New Roman"/>
            </a:endParaRPr>
          </a:p>
        </p:txBody>
      </p:sp>
      <p:sp>
        <p:nvSpPr>
          <p:cNvPr id="4" name="TextBox 3">
            <a:extLst>
              <a:ext uri="{FF2B5EF4-FFF2-40B4-BE49-F238E27FC236}">
                <a16:creationId xmlns:a16="http://schemas.microsoft.com/office/drawing/2014/main" id="{930D7434-40E8-985E-388E-B2ABDCE7F55B}"/>
              </a:ext>
            </a:extLst>
          </p:cNvPr>
          <p:cNvSpPr txBox="1"/>
          <p:nvPr/>
        </p:nvSpPr>
        <p:spPr>
          <a:xfrm>
            <a:off x="1684962" y="3263726"/>
            <a:ext cx="10335802" cy="523220"/>
          </a:xfrm>
          <a:prstGeom prst="rect">
            <a:avLst/>
          </a:prstGeom>
          <a:noFill/>
        </p:spPr>
        <p:txBody>
          <a:bodyPr wrap="square" lIns="91440" tIns="45720" rIns="91440" bIns="45720" rtlCol="0" anchor="t">
            <a:spAutoFit/>
          </a:bodyPr>
          <a:lstStyle/>
          <a:p>
            <a:r>
              <a:rPr lang="en-US" sz="2800" dirty="0">
                <a:solidFill>
                  <a:schemeClr val="bg1"/>
                </a:solidFill>
                <a:latin typeface="Times New Roman"/>
                <a:cs typeface="Times New Roman"/>
              </a:rPr>
              <a:t>DTSC 5082 - Seminar in Research and Research Methodology</a:t>
            </a:r>
            <a:endParaRPr lang="en-US" sz="2800" i="0" dirty="0">
              <a:solidFill>
                <a:schemeClr val="bg1"/>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573189" y="1615098"/>
            <a:ext cx="10677965" cy="4372077"/>
          </a:xfrm>
        </p:spPr>
        <p:txBody>
          <a:bodyPr vert="horz" lIns="91440" tIns="45720" rIns="91440" bIns="45720" rtlCol="0" anchor="t">
            <a:noAutofit/>
          </a:bodyPr>
          <a:lstStyle/>
          <a:p>
            <a:pPr>
              <a:lnSpc>
                <a:spcPct val="150000"/>
              </a:lnSpc>
              <a:spcBef>
                <a:spcPts val="0"/>
              </a:spcBef>
            </a:pPr>
            <a:r>
              <a:rPr lang="en-US" sz="2400" dirty="0">
                <a:solidFill>
                  <a:srgbClr val="0D0D0D"/>
                </a:solidFill>
                <a:latin typeface="Times New Roman"/>
                <a:ea typeface="+mn-lt"/>
                <a:cs typeface="+mn-lt"/>
              </a:rPr>
              <a:t>The dataset contains comprehensive information about tennis matches, including details about players, matches,</a:t>
            </a:r>
            <a:r>
              <a:rPr lang="en-US" sz="2400" b="0" i="0" u="none" strike="noStrike" dirty="0">
                <a:solidFill>
                  <a:srgbClr val="0D0D0D"/>
                </a:solidFill>
                <a:effectLst/>
                <a:latin typeface="Times New Roman"/>
                <a:ea typeface="+mn-lt"/>
                <a:cs typeface="+mn-lt"/>
              </a:rPr>
              <a:t> </a:t>
            </a:r>
            <a:r>
              <a:rPr lang="en-US" sz="2400" dirty="0">
                <a:solidFill>
                  <a:srgbClr val="0D0D0D"/>
                </a:solidFill>
                <a:latin typeface="Times New Roman"/>
                <a:ea typeface="+mn-lt"/>
                <a:cs typeface="+mn-lt"/>
              </a:rPr>
              <a:t>rankings</a:t>
            </a:r>
            <a:r>
              <a:rPr lang="en-US" sz="2400" i="0" dirty="0">
                <a:solidFill>
                  <a:srgbClr val="0D0D0D"/>
                </a:solidFill>
                <a:effectLst/>
                <a:latin typeface="Times New Roman"/>
                <a:ea typeface="+mn-lt"/>
                <a:cs typeface="+mn-lt"/>
              </a:rPr>
              <a:t>, </a:t>
            </a:r>
            <a:r>
              <a:rPr lang="en-US" sz="2400" dirty="0">
                <a:solidFill>
                  <a:srgbClr val="0D0D0D"/>
                </a:solidFill>
                <a:latin typeface="Times New Roman"/>
                <a:ea typeface="+mn-lt"/>
                <a:cs typeface="+mn-lt"/>
              </a:rPr>
              <a:t>betting odds</a:t>
            </a:r>
            <a:r>
              <a:rPr lang="en-US" sz="2400" i="0" dirty="0">
                <a:solidFill>
                  <a:srgbClr val="0D0D0D"/>
                </a:solidFill>
                <a:effectLst/>
                <a:latin typeface="Times New Roman"/>
                <a:ea typeface="+mn-lt"/>
                <a:cs typeface="+mn-lt"/>
              </a:rPr>
              <a:t>, and </a:t>
            </a:r>
            <a:r>
              <a:rPr lang="en-US" sz="2400" dirty="0">
                <a:solidFill>
                  <a:srgbClr val="0D0D0D"/>
                </a:solidFill>
                <a:latin typeface="Times New Roman"/>
                <a:ea typeface="+mn-lt"/>
                <a:cs typeface="+mn-lt"/>
              </a:rPr>
              <a:t>Elo ratings</a:t>
            </a:r>
            <a:r>
              <a:rPr lang="en-US" sz="2400" i="0" dirty="0">
                <a:solidFill>
                  <a:srgbClr val="0D0D0D"/>
                </a:solidFill>
                <a:effectLst/>
                <a:latin typeface="Times New Roman"/>
                <a:ea typeface="+mn-lt"/>
                <a:cs typeface="+mn-lt"/>
              </a:rPr>
              <a:t>.</a:t>
            </a:r>
            <a:r>
              <a:rPr lang="en-US" sz="2400" dirty="0">
                <a:solidFill>
                  <a:srgbClr val="0D0D0D"/>
                </a:solidFill>
                <a:latin typeface="Times New Roman"/>
                <a:ea typeface="+mn-lt"/>
                <a:cs typeface="+mn-lt"/>
              </a:rPr>
              <a:t> It covers matches from various tournaments, locations</a:t>
            </a:r>
            <a:r>
              <a:rPr lang="en-US" sz="2400" b="0" i="0" u="none" strike="noStrike" dirty="0">
                <a:solidFill>
                  <a:srgbClr val="0D0D0D"/>
                </a:solidFill>
                <a:effectLst/>
                <a:latin typeface="Times New Roman"/>
                <a:ea typeface="+mn-lt"/>
                <a:cs typeface="+mn-lt"/>
              </a:rPr>
              <a:t>, </a:t>
            </a:r>
            <a:r>
              <a:rPr lang="en-US" sz="2400" i="0" dirty="0">
                <a:solidFill>
                  <a:srgbClr val="0D0D0D"/>
                </a:solidFill>
                <a:effectLst/>
                <a:latin typeface="Times New Roman"/>
                <a:ea typeface="+mn-lt"/>
                <a:cs typeface="+mn-lt"/>
              </a:rPr>
              <a:t>and </a:t>
            </a:r>
            <a:r>
              <a:rPr lang="en-US" sz="2400" dirty="0">
                <a:solidFill>
                  <a:srgbClr val="0D0D0D"/>
                </a:solidFill>
                <a:latin typeface="Times New Roman"/>
                <a:ea typeface="+mn-lt"/>
                <a:cs typeface="+mn-lt"/>
              </a:rPr>
              <a:t>surfaces, providing a rich source </a:t>
            </a:r>
            <a:r>
              <a:rPr lang="en-US" sz="2400" i="0" dirty="0">
                <a:solidFill>
                  <a:srgbClr val="0D0D0D"/>
                </a:solidFill>
                <a:effectLst/>
                <a:latin typeface="Times New Roman"/>
                <a:ea typeface="+mn-lt"/>
                <a:cs typeface="+mn-lt"/>
              </a:rPr>
              <a:t>of</a:t>
            </a:r>
            <a:r>
              <a:rPr lang="en-US" sz="2400" dirty="0">
                <a:solidFill>
                  <a:srgbClr val="0D0D0D"/>
                </a:solidFill>
                <a:latin typeface="Times New Roman"/>
                <a:ea typeface="+mn-lt"/>
                <a:cs typeface="+mn-lt"/>
              </a:rPr>
              <a:t> data for analysis.</a:t>
            </a:r>
            <a:endParaRPr lang="en-US" sz="2400">
              <a:latin typeface="Times New Roman"/>
              <a:cs typeface="Times New Roman"/>
            </a:endParaRPr>
          </a:p>
          <a:p>
            <a:pPr>
              <a:lnSpc>
                <a:spcPct val="150000"/>
              </a:lnSpc>
              <a:spcBef>
                <a:spcPts val="0"/>
              </a:spcBef>
            </a:pPr>
            <a:r>
              <a:rPr lang="en-US" sz="2400" dirty="0">
                <a:solidFill>
                  <a:srgbClr val="0D0D0D"/>
                </a:solidFill>
                <a:latin typeface="Times New Roman"/>
                <a:ea typeface="+mn-lt"/>
                <a:cs typeface="+mn-lt"/>
              </a:rPr>
              <a:t>The dataset comprises 49 variables and 3364 records, offering a comprehensive perspective on tennis match data.  This dataset provides ample data for in-depth analysis and predictive modeling to forecast tennis match outcomes accurately.</a:t>
            </a:r>
            <a:endParaRPr lang="en-US" sz="2400">
              <a:solidFill>
                <a:srgbClr val="0D0D0D"/>
              </a:solidFill>
              <a:latin typeface="Times New Roman"/>
              <a:ea typeface="Calibri"/>
              <a:cs typeface="Calibri"/>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573188" y="566748"/>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Dataset description</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456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764988" y="3345195"/>
            <a:ext cx="3368969" cy="167610"/>
          </a:xfrm>
          <a:prstGeom prst="rect">
            <a:avLst/>
          </a:prstGeom>
        </p:spPr>
      </p:pic>
      <p:sp>
        <p:nvSpPr>
          <p:cNvPr id="18" name="Freeform: Shape 1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5759354" y="457201"/>
            <a:ext cx="5337270" cy="1835911"/>
          </a:xfrm>
        </p:spPr>
        <p:txBody>
          <a:bodyPr anchor="b">
            <a:normAutofit/>
          </a:bodyPr>
          <a:lstStyle/>
          <a:p>
            <a:r>
              <a:rPr lang="en-US" sz="5400" b="1">
                <a:solidFill>
                  <a:srgbClr val="FFFFFF"/>
                </a:solidFill>
                <a:latin typeface="Times New Roman" panose="02020603050405020304" pitchFamily="18" charset="0"/>
                <a:cs typeface="Times New Roman" panose="02020603050405020304" pitchFamily="18" charset="0"/>
              </a:rPr>
              <a:t>Data collection</a:t>
            </a:r>
          </a:p>
        </p:txBody>
      </p:sp>
      <p:sp>
        <p:nvSpPr>
          <p:cNvPr id="20"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4898945" y="2798064"/>
            <a:ext cx="6833509" cy="3421761"/>
          </a:xfrm>
        </p:spPr>
        <p:txBody>
          <a:bodyPr vert="horz" lIns="91440" tIns="45720" rIns="91440" bIns="45720" rtlCol="0" anchor="t">
            <a:normAutofit/>
          </a:bodyPr>
          <a:lstStyle/>
          <a:p>
            <a:pPr>
              <a:spcBef>
                <a:spcPts val="0"/>
              </a:spcBef>
              <a:spcAft>
                <a:spcPts val="600"/>
              </a:spcAft>
            </a:pPr>
            <a:r>
              <a:rPr lang="en-US" sz="1700" dirty="0">
                <a:solidFill>
                  <a:srgbClr val="FFFFFF"/>
                </a:solidFill>
                <a:latin typeface="Times New Roman"/>
                <a:ea typeface="+mn-lt"/>
                <a:cs typeface="+mn-lt"/>
              </a:rPr>
              <a:t>The data collection process involves gathering historical data on tennis matches from various sources, such as online databases, sports websites, or specialized datasets  and we have found it from Kaggle.</a:t>
            </a:r>
            <a:endParaRPr lang="en-US" sz="1700" dirty="0">
              <a:solidFill>
                <a:srgbClr val="FFFFFF"/>
              </a:solidFill>
              <a:latin typeface="Calibri" panose="020F0502020204030204"/>
              <a:ea typeface="+mn-lt"/>
              <a:cs typeface="+mn-lt"/>
            </a:endParaRPr>
          </a:p>
          <a:p>
            <a:pPr>
              <a:spcBef>
                <a:spcPts val="0"/>
              </a:spcBef>
              <a:spcAft>
                <a:spcPts val="600"/>
              </a:spcAft>
            </a:pPr>
            <a:r>
              <a:rPr lang="en-US" sz="1700" b="1" dirty="0">
                <a:solidFill>
                  <a:srgbClr val="FFFFFF"/>
                </a:solidFill>
                <a:latin typeface="Times New Roman"/>
                <a:ea typeface="+mn-lt"/>
                <a:cs typeface="+mn-lt"/>
              </a:rPr>
              <a:t>Dataset Link :</a:t>
            </a:r>
            <a:r>
              <a:rPr lang="en-US" sz="1700" dirty="0">
                <a:solidFill>
                  <a:srgbClr val="FFFFFF"/>
                </a:solidFill>
                <a:latin typeface="Times New Roman"/>
                <a:ea typeface="+mn-lt"/>
                <a:cs typeface="+mn-lt"/>
              </a:rPr>
              <a:t> </a:t>
            </a:r>
            <a:r>
              <a:rPr lang="en-US" sz="1700" dirty="0">
                <a:solidFill>
                  <a:srgbClr val="FFFFFF"/>
                </a:solidFill>
                <a:ea typeface="+mn-lt"/>
                <a:cs typeface="+mn-lt"/>
              </a:rPr>
              <a:t>https://www.kaggle.com/code/mayankneil/country-wise-analytics-visualizations-tennis/notebook</a:t>
            </a:r>
            <a:r>
              <a:rPr lang="en-US" sz="1700" dirty="0">
                <a:solidFill>
                  <a:srgbClr val="FFFFFF"/>
                </a:solidFill>
                <a:latin typeface="Times New Roman"/>
                <a:ea typeface="+mn-lt"/>
                <a:cs typeface="+mn-lt"/>
              </a:rPr>
              <a:t> </a:t>
            </a:r>
            <a:endParaRPr lang="en-US" sz="1700" dirty="0">
              <a:solidFill>
                <a:srgbClr val="FFFFFF"/>
              </a:solidFill>
              <a:latin typeface="Calibri" panose="020F0502020204030204"/>
              <a:ea typeface="+mn-lt"/>
              <a:cs typeface="+mn-lt"/>
            </a:endParaRPr>
          </a:p>
          <a:p>
            <a:pPr>
              <a:spcBef>
                <a:spcPts val="0"/>
              </a:spcBef>
              <a:spcAft>
                <a:spcPts val="600"/>
              </a:spcAft>
            </a:pPr>
            <a:r>
              <a:rPr lang="en-US" sz="1700" dirty="0">
                <a:solidFill>
                  <a:srgbClr val="FFFFFF"/>
                </a:solidFill>
                <a:latin typeface="Times New Roman"/>
                <a:ea typeface="+mn-lt"/>
                <a:cs typeface="+mn-lt"/>
              </a:rPr>
              <a:t>This data typically includes details about matches, players, tournaments, rankings, and other relevant information. Once collected, the data needs to be organized, cleaned, and formatted for analysis. This may involve removing duplicates, handling missing values, and ensuring consistency across variables.</a:t>
            </a:r>
            <a:endParaRPr lang="en-US" sz="1700" dirty="0">
              <a:solidFill>
                <a:srgbClr val="FFFFFF"/>
              </a:solidFill>
              <a:cs typeface="Calibri"/>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a:xfrm>
            <a:off x="10058400" y="6356350"/>
            <a:ext cx="1295400" cy="365125"/>
          </a:xfrm>
        </p:spPr>
        <p:txBody>
          <a:bodyPr>
            <a:normAutofit/>
          </a:bodyPr>
          <a:lstStyle/>
          <a:p>
            <a:pPr>
              <a:spcAft>
                <a:spcPts val="600"/>
              </a:spcAft>
            </a:pPr>
            <a:fld id="{F860F34E-4A79-A240-AEA8-3E29BB228B1B}" type="slidenum">
              <a:rPr lang="en-US">
                <a:solidFill>
                  <a:srgbClr val="FFFFFF"/>
                </a:solidFill>
                <a:latin typeface="Times New Roman" panose="02020603050405020304" pitchFamily="18" charset="0"/>
                <a:cs typeface="Times New Roman" panose="02020603050405020304" pitchFamily="18" charset="0"/>
              </a:rPr>
              <a:pPr>
                <a:spcAft>
                  <a:spcPts val="600"/>
                </a:spcAft>
              </a:pPr>
              <a:t>11</a:t>
            </a:fld>
            <a:endParaRPr lang="en-US">
              <a:solidFill>
                <a:srgbClr val="FFFFFF"/>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Tree>
    <p:extLst>
      <p:ext uri="{BB962C8B-B14F-4D97-AF65-F5344CB8AC3E}">
        <p14:creationId xmlns:p14="http://schemas.microsoft.com/office/powerpoint/2010/main" val="97173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100" b="1"/>
              <a:t>Research Design(Blueprint/Workflow)</a:t>
            </a:r>
            <a:br>
              <a:rPr lang="en-US" sz="3100" b="1"/>
            </a:br>
            <a:br>
              <a:rPr lang="en-US" sz="3100" b="1"/>
            </a:br>
            <a:endParaRPr lang="en-US" sz="3100" b="1"/>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FFDBD1-0797-AED3-49C5-CDB6DD48A963}"/>
              </a:ext>
            </a:extLst>
          </p:cNvPr>
          <p:cNvPicPr>
            <a:picLocks noChangeAspect="1"/>
          </p:cNvPicPr>
          <p:nvPr/>
        </p:nvPicPr>
        <p:blipFill>
          <a:blip r:embed="rId3"/>
          <a:stretch>
            <a:fillRect/>
          </a:stretch>
        </p:blipFill>
        <p:spPr>
          <a:xfrm>
            <a:off x="1262223" y="2317192"/>
            <a:ext cx="9344465" cy="3208178"/>
          </a:xfrm>
          <a:prstGeom prst="rect">
            <a:avLst/>
          </a:prstGeom>
        </p:spPr>
      </p:pic>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4"/>
          <a:stretch>
            <a:fillRect/>
          </a:stretch>
        </p:blipFill>
        <p:spPr>
          <a:xfrm>
            <a:off x="6093701" y="5912361"/>
            <a:ext cx="5614416" cy="279324"/>
          </a:xfrm>
          <a:prstGeom prst="rect">
            <a:avLst/>
          </a:prstGeom>
        </p:spPr>
      </p:pic>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860F34E-4A79-A240-AEA8-3E29BB228B1B}" type="slidenum">
              <a:rPr lang="en-US" smtClean="0"/>
              <a:pPr>
                <a:spcAft>
                  <a:spcPts val="600"/>
                </a:spcAft>
              </a:pPr>
              <a:t>12</a:t>
            </a:fld>
            <a:endParaRPr lang="en-US"/>
          </a:p>
        </p:txBody>
      </p:sp>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5"/>
          <a:stretch>
            <a:fillRect/>
          </a:stretch>
        </p:blipFill>
        <p:spPr>
          <a:xfrm>
            <a:off x="231962" y="6016749"/>
            <a:ext cx="1599045" cy="685305"/>
          </a:xfrm>
          <a:prstGeom prst="rect">
            <a:avLst/>
          </a:prstGeom>
        </p:spPr>
      </p:pic>
      <p:sp>
        <p:nvSpPr>
          <p:cNvPr id="10" name="AutoShape 4">
            <a:extLst>
              <a:ext uri="{FF2B5EF4-FFF2-40B4-BE49-F238E27FC236}">
                <a16:creationId xmlns:a16="http://schemas.microsoft.com/office/drawing/2014/main" id="{C6A410DF-607A-2D5B-8CD3-04572ED8C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4864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373911" y="934818"/>
            <a:ext cx="11281814" cy="5082345"/>
          </a:xfrm>
        </p:spPr>
        <p:txBody>
          <a:bodyPr vert="horz" lIns="91440" tIns="45720" rIns="91440" bIns="45720" rtlCol="0" anchor="t">
            <a:noAutofit/>
          </a:bodyPr>
          <a:lstStyle/>
          <a:p>
            <a:pPr algn="just">
              <a:lnSpc>
                <a:spcPct val="150000"/>
              </a:lnSpc>
              <a:spcBef>
                <a:spcPts val="0"/>
              </a:spcBef>
            </a:pPr>
            <a:r>
              <a:rPr lang="en-US" sz="2400" b="1" dirty="0">
                <a:solidFill>
                  <a:srgbClr val="0D0D0D"/>
                </a:solidFill>
                <a:latin typeface="Times New Roman"/>
                <a:ea typeface="+mn-lt"/>
                <a:cs typeface="+mn-lt"/>
              </a:rPr>
              <a:t>Data Collection:</a:t>
            </a:r>
            <a:r>
              <a:rPr lang="en-US" sz="2400" dirty="0">
                <a:solidFill>
                  <a:srgbClr val="0D0D0D"/>
                </a:solidFill>
                <a:latin typeface="Times New Roman"/>
                <a:ea typeface="+mn-lt"/>
                <a:cs typeface="+mn-lt"/>
              </a:rPr>
              <a:t> Historical data on tennis matches is collected from various sources, including online databases and specialized datasets like Kaggle. This data has details such as player rankings, match outcomes, tournament information, and betting odds.</a:t>
            </a:r>
            <a:endParaRPr lang="en-US" sz="2400">
              <a:solidFill>
                <a:srgbClr val="000000"/>
              </a:solidFill>
              <a:latin typeface="Times New Roman"/>
              <a:ea typeface="+mn-lt"/>
              <a:cs typeface="+mn-lt"/>
            </a:endParaRPr>
          </a:p>
          <a:p>
            <a:pPr algn="just">
              <a:lnSpc>
                <a:spcPct val="150000"/>
              </a:lnSpc>
              <a:spcBef>
                <a:spcPts val="0"/>
              </a:spcBef>
            </a:pPr>
            <a:r>
              <a:rPr lang="en-US" sz="2400" b="1" dirty="0">
                <a:solidFill>
                  <a:srgbClr val="0D0D0D"/>
                </a:solidFill>
                <a:latin typeface="Times New Roman"/>
                <a:ea typeface="+mn-lt"/>
                <a:cs typeface="+mn-lt"/>
              </a:rPr>
              <a:t>Data Preprocessing:</a:t>
            </a:r>
            <a:r>
              <a:rPr lang="en-US" sz="2400" dirty="0">
                <a:solidFill>
                  <a:srgbClr val="0D0D0D"/>
                </a:solidFill>
                <a:latin typeface="Times New Roman"/>
                <a:ea typeface="+mn-lt"/>
                <a:cs typeface="+mn-lt"/>
              </a:rPr>
              <a:t> The collected data undergoes preprocessing, involving tasks such as handling missing values, removing duplicates, and ensuring data consistency. Feature engineering techniques are applied to derive new features and enhance predictive power.</a:t>
            </a:r>
            <a:endParaRPr lang="en-US" sz="2400">
              <a:latin typeface="Times New Roman"/>
              <a:ea typeface="+mn-lt"/>
              <a:cs typeface="+mn-lt"/>
            </a:endParaRPr>
          </a:p>
          <a:p>
            <a:pPr algn="just">
              <a:lnSpc>
                <a:spcPct val="150000"/>
              </a:lnSpc>
              <a:spcBef>
                <a:spcPts val="0"/>
              </a:spcBef>
            </a:pPr>
            <a:r>
              <a:rPr lang="en-US" sz="2400" b="1" dirty="0">
                <a:solidFill>
                  <a:srgbClr val="0D0D0D"/>
                </a:solidFill>
                <a:latin typeface="Times New Roman"/>
                <a:ea typeface="+mn-lt"/>
                <a:cs typeface="+mn-lt"/>
              </a:rPr>
              <a:t>Feature Selection:</a:t>
            </a:r>
            <a:r>
              <a:rPr lang="en-US" sz="2400" dirty="0">
                <a:solidFill>
                  <a:srgbClr val="0D0D0D"/>
                </a:solidFill>
                <a:latin typeface="Times New Roman"/>
                <a:ea typeface="+mn-lt"/>
                <a:cs typeface="+mn-lt"/>
              </a:rPr>
              <a:t> Relevant features influencing match outcomes are identified through statistical analysis, domain expertise, and feature selection methods. This step aims to select the most informative variables for model training.</a:t>
            </a:r>
            <a:endParaRPr lang="en-US" sz="2400">
              <a:latin typeface="Times New Roman"/>
              <a:cs typeface="Times New Roman"/>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675834" y="161475"/>
            <a:ext cx="10677965" cy="754769"/>
          </a:xfrm>
        </p:spPr>
        <p:txBody>
          <a:bodyPr>
            <a:normAutofit/>
          </a:bodyPr>
          <a:lstStyle/>
          <a:p>
            <a:r>
              <a:rPr lang="en-US" b="1" dirty="0">
                <a:solidFill>
                  <a:srgbClr val="079418"/>
                </a:solidFill>
                <a:latin typeface="Times New Roman"/>
                <a:cs typeface="Times New Roman"/>
              </a:rPr>
              <a:t>Methodology</a:t>
            </a:r>
            <a:endParaRPr lang="en-US" dirty="0"/>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984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675835" y="920441"/>
            <a:ext cx="11281814" cy="5082345"/>
          </a:xfrm>
        </p:spPr>
        <p:txBody>
          <a:bodyPr vert="horz" lIns="91440" tIns="45720" rIns="91440" bIns="45720" rtlCol="0" anchor="t">
            <a:noAutofit/>
          </a:bodyPr>
          <a:lstStyle/>
          <a:p>
            <a:pPr algn="just">
              <a:lnSpc>
                <a:spcPct val="150000"/>
              </a:lnSpc>
              <a:spcBef>
                <a:spcPts val="0"/>
              </a:spcBef>
            </a:pPr>
            <a:r>
              <a:rPr lang="en-US" sz="2400" b="1" dirty="0">
                <a:solidFill>
                  <a:srgbClr val="0D0D0D"/>
                </a:solidFill>
                <a:latin typeface="Times New Roman"/>
                <a:ea typeface="+mn-lt"/>
                <a:cs typeface="+mn-lt"/>
              </a:rPr>
              <a:t>Model Selection:</a:t>
            </a:r>
            <a:r>
              <a:rPr lang="en-US" sz="2400" dirty="0">
                <a:solidFill>
                  <a:srgbClr val="0D0D0D"/>
                </a:solidFill>
                <a:latin typeface="Times New Roman"/>
                <a:ea typeface="+mn-lt"/>
                <a:cs typeface="+mn-lt"/>
              </a:rPr>
              <a:t> Suitable machine learning algorithms, such as Logistic Regression, Decision Trees, Random Forest are chosen for predicting tennis match winners. </a:t>
            </a:r>
            <a:endParaRPr lang="en-US" sz="2400" dirty="0">
              <a:solidFill>
                <a:srgbClr val="000000"/>
              </a:solidFill>
              <a:latin typeface="Times New Roman"/>
              <a:ea typeface="+mn-lt"/>
              <a:cs typeface="+mn-lt"/>
            </a:endParaRPr>
          </a:p>
          <a:p>
            <a:pPr algn="just">
              <a:lnSpc>
                <a:spcPct val="150000"/>
              </a:lnSpc>
              <a:spcBef>
                <a:spcPts val="0"/>
              </a:spcBef>
            </a:pPr>
            <a:r>
              <a:rPr lang="en-US" sz="2400" b="1" dirty="0">
                <a:solidFill>
                  <a:srgbClr val="0D0D0D"/>
                </a:solidFill>
                <a:latin typeface="Times New Roman"/>
                <a:ea typeface="+mn-lt"/>
                <a:cs typeface="+mn-lt"/>
              </a:rPr>
              <a:t>Model Training:</a:t>
            </a:r>
            <a:r>
              <a:rPr lang="en-US" sz="2400" dirty="0">
                <a:solidFill>
                  <a:srgbClr val="0D0D0D"/>
                </a:solidFill>
                <a:latin typeface="Times New Roman"/>
                <a:ea typeface="+mn-lt"/>
                <a:cs typeface="+mn-lt"/>
              </a:rPr>
              <a:t> The selected machine learning models are trained using the preprocessed dataset. Model parameters are fine-tuned to optimize performance, ensuring that the models learn patterns and relationships present in the data.</a:t>
            </a:r>
            <a:endParaRPr lang="en-US" sz="2400" dirty="0">
              <a:solidFill>
                <a:srgbClr val="000000"/>
              </a:solidFill>
              <a:latin typeface="Times New Roman"/>
              <a:ea typeface="+mn-lt"/>
              <a:cs typeface="+mn-lt"/>
            </a:endParaRPr>
          </a:p>
          <a:p>
            <a:pPr algn="just">
              <a:lnSpc>
                <a:spcPct val="150000"/>
              </a:lnSpc>
              <a:spcBef>
                <a:spcPts val="0"/>
              </a:spcBef>
            </a:pPr>
            <a:r>
              <a:rPr lang="en-US" sz="2400" b="1" dirty="0">
                <a:solidFill>
                  <a:srgbClr val="0D0D0D"/>
                </a:solidFill>
                <a:latin typeface="Times New Roman"/>
                <a:ea typeface="+mn-lt"/>
                <a:cs typeface="+mn-lt"/>
              </a:rPr>
              <a:t>Model Evaluation:</a:t>
            </a:r>
            <a:r>
              <a:rPr lang="en-US" sz="2400" dirty="0">
                <a:solidFill>
                  <a:srgbClr val="0D0D0D"/>
                </a:solidFill>
                <a:latin typeface="Times New Roman"/>
                <a:ea typeface="+mn-lt"/>
                <a:cs typeface="+mn-lt"/>
              </a:rPr>
              <a:t> The trained models are evaluated using metrics such as accuracy, precision, recall, and F1-score. This step assesses the models' performance in predicting tennis match outcomes and provides insights into their effectiveness.</a:t>
            </a:r>
            <a:endParaRPr lang="en-US" sz="2400" dirty="0">
              <a:solidFill>
                <a:srgbClr val="000000"/>
              </a:solidFill>
              <a:latin typeface="Times New Roman"/>
              <a:ea typeface="+mn-lt"/>
              <a:cs typeface="+mn-lt"/>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675834" y="161475"/>
            <a:ext cx="10677965" cy="754769"/>
          </a:xfrm>
        </p:spPr>
        <p:txBody>
          <a:bodyPr>
            <a:normAutofit/>
          </a:bodyPr>
          <a:lstStyle/>
          <a:p>
            <a:r>
              <a:rPr lang="en-US" b="1" dirty="0">
                <a:solidFill>
                  <a:srgbClr val="079418"/>
                </a:solidFill>
                <a:latin typeface="Times New Roman"/>
                <a:cs typeface="Times New Roman"/>
              </a:rPr>
              <a:t>Methodology</a:t>
            </a:r>
            <a:endParaRPr lang="en-US" dirty="0"/>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589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Data Visualization and Results</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15</a:t>
            </a:fld>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2AB92C-A2DB-4099-C70C-F90CF041ED67}"/>
              </a:ext>
            </a:extLst>
          </p:cNvPr>
          <p:cNvSpPr>
            <a:spLocks noGrp="1"/>
          </p:cNvSpPr>
          <p:nvPr>
            <p:ph idx="1"/>
          </p:nvPr>
        </p:nvSpPr>
        <p:spPr>
          <a:xfrm>
            <a:off x="787412" y="1374600"/>
            <a:ext cx="10688127" cy="4667639"/>
          </a:xfrm>
        </p:spPr>
        <p:txBody>
          <a:bodyPr vert="horz" lIns="91440" tIns="45720" rIns="91440" bIns="45720" rtlCol="0" anchor="t">
            <a:normAutofit fontScale="77500" lnSpcReduction="20000"/>
          </a:bodyPr>
          <a:lstStyle/>
          <a:p>
            <a:pPr marL="0" indent="0">
              <a:buNone/>
            </a:pPr>
            <a:r>
              <a:rPr lang="en-US" sz="1800" dirty="0">
                <a:solidFill>
                  <a:srgbClr val="000000"/>
                </a:solidFill>
                <a:latin typeface="Times New Roman"/>
                <a:cs typeface="Times New Roman"/>
              </a:rPr>
              <a:t>Plotted heatmaps to inspect the correlation by dropping null values and by replacing the null values with the mean.</a:t>
            </a:r>
            <a:endParaRPr lang="en-US" dirty="0">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r>
              <a:rPr lang="en-US" sz="1800" dirty="0">
                <a:solidFill>
                  <a:srgbClr val="000000"/>
                </a:solidFill>
                <a:latin typeface="Times New Roman"/>
                <a:cs typeface="Times New Roman"/>
              </a:rPr>
              <a:t>From the correlation </a:t>
            </a:r>
          </a:p>
          <a:p>
            <a:pPr>
              <a:buFont typeface="Arial"/>
              <a:buChar char="•"/>
            </a:pPr>
            <a:r>
              <a:rPr lang="en-US" sz="1800" dirty="0">
                <a:solidFill>
                  <a:srgbClr val="000000"/>
                </a:solidFill>
                <a:latin typeface="Times New Roman"/>
                <a:cs typeface="Times New Roman"/>
              </a:rPr>
              <a:t>we found out that </a:t>
            </a:r>
            <a:r>
              <a:rPr lang="en-US" sz="1800" dirty="0" err="1">
                <a:solidFill>
                  <a:srgbClr val="000000"/>
                </a:solidFill>
                <a:latin typeface="Times New Roman"/>
                <a:cs typeface="Times New Roman"/>
              </a:rPr>
              <a:t>w_bpfaced</a:t>
            </a:r>
            <a:r>
              <a:rPr lang="en-US" sz="1800" dirty="0">
                <a:solidFill>
                  <a:srgbClr val="000000"/>
                </a:solidFill>
                <a:latin typeface="Times New Roman"/>
                <a:cs typeface="Times New Roman"/>
              </a:rPr>
              <a:t> feature is some what </a:t>
            </a:r>
            <a:r>
              <a:rPr lang="en-US" sz="1800" dirty="0" err="1">
                <a:solidFill>
                  <a:srgbClr val="000000"/>
                </a:solidFill>
                <a:latin typeface="Times New Roman"/>
                <a:cs typeface="Times New Roman"/>
              </a:rPr>
              <a:t>higly</a:t>
            </a:r>
            <a:r>
              <a:rPr lang="en-US" sz="1800" dirty="0">
                <a:solidFill>
                  <a:srgbClr val="000000"/>
                </a:solidFill>
                <a:latin typeface="Times New Roman"/>
                <a:cs typeface="Times New Roman"/>
              </a:rPr>
              <a:t> correlated with our target variable i.e., result of the game.  </a:t>
            </a:r>
          </a:p>
          <a:p>
            <a:pPr>
              <a:buFont typeface="Arial"/>
              <a:buChar char="•"/>
            </a:pPr>
            <a:r>
              <a:rPr lang="en-US" sz="1800" dirty="0">
                <a:solidFill>
                  <a:srgbClr val="000000"/>
                </a:solidFill>
                <a:highlight>
                  <a:srgbClr val="FFFFFF"/>
                </a:highlight>
                <a:latin typeface="Times New Roman"/>
                <a:cs typeface="Times New Roman"/>
              </a:rPr>
              <a:t>we observe that by dropping the null or filling the null with mean values doesn't effect the correlation. so we decide to fill the null values with means</a:t>
            </a:r>
            <a:endParaRPr lang="en-US" sz="1800" dirty="0">
              <a:solidFill>
                <a:srgbClr val="000000"/>
              </a:solidFill>
              <a:latin typeface="Times New Roman"/>
              <a:cs typeface="Times New Roman"/>
            </a:endParaRPr>
          </a:p>
          <a:p>
            <a:pPr marL="0" indent="0">
              <a:buNone/>
            </a:pPr>
            <a:endParaRPr lang="en-US" sz="1800" i="0" dirty="0">
              <a:solidFill>
                <a:srgbClr val="374151"/>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F9509E2-5C22-4BA5-0E46-85AAB9E435DF}"/>
              </a:ext>
            </a:extLst>
          </p:cNvPr>
          <p:cNvPicPr>
            <a:picLocks noChangeAspect="1"/>
          </p:cNvPicPr>
          <p:nvPr/>
        </p:nvPicPr>
        <p:blipFill>
          <a:blip r:embed="rId4"/>
          <a:stretch>
            <a:fillRect/>
          </a:stretch>
        </p:blipFill>
        <p:spPr>
          <a:xfrm>
            <a:off x="790754" y="1996027"/>
            <a:ext cx="3795624" cy="2463381"/>
          </a:xfrm>
          <a:prstGeom prst="rect">
            <a:avLst/>
          </a:prstGeom>
        </p:spPr>
      </p:pic>
      <p:pic>
        <p:nvPicPr>
          <p:cNvPr id="5" name="Picture 4">
            <a:extLst>
              <a:ext uri="{FF2B5EF4-FFF2-40B4-BE49-F238E27FC236}">
                <a16:creationId xmlns:a16="http://schemas.microsoft.com/office/drawing/2014/main" id="{8C08BC88-0C28-15F0-B21A-D6C6ED901722}"/>
              </a:ext>
            </a:extLst>
          </p:cNvPr>
          <p:cNvPicPr>
            <a:picLocks noChangeAspect="1"/>
          </p:cNvPicPr>
          <p:nvPr/>
        </p:nvPicPr>
        <p:blipFill>
          <a:blip r:embed="rId5"/>
          <a:stretch>
            <a:fillRect/>
          </a:stretch>
        </p:blipFill>
        <p:spPr>
          <a:xfrm>
            <a:off x="6064281" y="1996028"/>
            <a:ext cx="4333515" cy="2477758"/>
          </a:xfrm>
          <a:prstGeom prst="rect">
            <a:avLst/>
          </a:prstGeom>
        </p:spPr>
      </p:pic>
      <p:sp>
        <p:nvSpPr>
          <p:cNvPr id="6" name="TextBox 4">
            <a:extLst>
              <a:ext uri="{FF2B5EF4-FFF2-40B4-BE49-F238E27FC236}">
                <a16:creationId xmlns:a16="http://schemas.microsoft.com/office/drawing/2014/main" id="{FA0FD5C6-8085-8E23-45C4-0F643CDEDB8C}"/>
              </a:ext>
            </a:extLst>
          </p:cNvPr>
          <p:cNvSpPr txBox="1"/>
          <p:nvPr/>
        </p:nvSpPr>
        <p:spPr>
          <a:xfrm>
            <a:off x="713474" y="4465433"/>
            <a:ext cx="467868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 correlation by dropping null values</a:t>
            </a:r>
            <a:endParaRPr lang="en-US" dirty="0"/>
          </a:p>
        </p:txBody>
      </p:sp>
      <p:sp>
        <p:nvSpPr>
          <p:cNvPr id="8" name="TextBox 6">
            <a:extLst>
              <a:ext uri="{FF2B5EF4-FFF2-40B4-BE49-F238E27FC236}">
                <a16:creationId xmlns:a16="http://schemas.microsoft.com/office/drawing/2014/main" id="{B2B3A243-B5D0-E6E7-7628-0DF50B4D6571}"/>
              </a:ext>
            </a:extLst>
          </p:cNvPr>
          <p:cNvSpPr txBox="1"/>
          <p:nvPr/>
        </p:nvSpPr>
        <p:spPr>
          <a:xfrm>
            <a:off x="6506905" y="4508565"/>
            <a:ext cx="547370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800" dirty="0">
                <a:latin typeface="Times New Roman"/>
                <a:cs typeface="Times New Roman"/>
              </a:rPr>
              <a:t>b. correlation by filling null values with the mean</a:t>
            </a:r>
          </a:p>
        </p:txBody>
      </p:sp>
    </p:spTree>
    <p:extLst>
      <p:ext uri="{BB962C8B-B14F-4D97-AF65-F5344CB8AC3E}">
        <p14:creationId xmlns:p14="http://schemas.microsoft.com/office/powerpoint/2010/main" val="177331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4"/>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3996" y="155946"/>
            <a:ext cx="10677965" cy="1401750"/>
          </a:xfrm>
        </p:spPr>
        <p:txBody>
          <a:bodyPr>
            <a:normAutofit/>
          </a:bodyPr>
          <a:lstStyle/>
          <a:p>
            <a:r>
              <a:rPr lang="en-US" b="1" dirty="0">
                <a:solidFill>
                  <a:srgbClr val="079418"/>
                </a:solidFill>
                <a:latin typeface="Times New Roman"/>
                <a:cs typeface="Times New Roman"/>
              </a:rPr>
              <a:t>MODEL DEVELOPMENT </a:t>
            </a:r>
            <a:endParaRPr lang="en-US" dirty="0">
              <a:cs typeface="Calibri Light" panose="020F0302020204030204"/>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16</a:t>
            </a:fld>
            <a:endParaRPr 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7A56181-2B8C-4122-D337-F250A165E17E}"/>
              </a:ext>
            </a:extLst>
          </p:cNvPr>
          <p:cNvSpPr txBox="1"/>
          <p:nvPr/>
        </p:nvSpPr>
        <p:spPr>
          <a:xfrm>
            <a:off x="914401" y="1719532"/>
            <a:ext cx="10478217" cy="34422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800" b="1" u="sng" dirty="0">
                <a:solidFill>
                  <a:srgbClr val="0D0D0D"/>
                </a:solidFill>
                <a:latin typeface="Times New Roman"/>
                <a:cs typeface="Times New Roman"/>
              </a:rPr>
              <a:t>Multi Linear regression</a:t>
            </a:r>
          </a:p>
          <a:p>
            <a:pPr algn="just">
              <a:lnSpc>
                <a:spcPct val="150000"/>
              </a:lnSpc>
            </a:pPr>
            <a:r>
              <a:rPr lang="en-US" sz="2400" dirty="0">
                <a:solidFill>
                  <a:srgbClr val="0D0D0D"/>
                </a:solidFill>
                <a:latin typeface="Times New Roman"/>
                <a:cs typeface="Times New Roman"/>
              </a:rPr>
              <a:t>Multiple linear regression is a statistical method used to model the relationship between a dependent variable and two or more independent variables. It assumes a linear relationship between the dependent variable and each independent variable. The goal is to find the best-fitting linear equation that predicts the dependent variable based on the independent variables.</a:t>
            </a:r>
            <a:endParaRPr lang="en-US" sz="2400" dirty="0">
              <a:latin typeface="Times New Roman"/>
              <a:cs typeface="Times New Roman"/>
            </a:endParaRPr>
          </a:p>
        </p:txBody>
      </p:sp>
    </p:spTree>
    <p:extLst>
      <p:ext uri="{BB962C8B-B14F-4D97-AF65-F5344CB8AC3E}">
        <p14:creationId xmlns:p14="http://schemas.microsoft.com/office/powerpoint/2010/main" val="3016232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4"/>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3996" y="155946"/>
            <a:ext cx="10677965" cy="1401750"/>
          </a:xfrm>
        </p:spPr>
        <p:txBody>
          <a:bodyPr>
            <a:normAutofit/>
          </a:bodyPr>
          <a:lstStyle/>
          <a:p>
            <a:pPr algn="ctr"/>
            <a:r>
              <a:rPr lang="en-US" b="1" dirty="0">
                <a:solidFill>
                  <a:srgbClr val="079418"/>
                </a:solidFill>
                <a:latin typeface="Times New Roman"/>
                <a:cs typeface="Times New Roman"/>
              </a:rPr>
              <a:t>MODEL DEVELOPMENT</a:t>
            </a:r>
            <a:br>
              <a:rPr lang="en-US" b="1" dirty="0">
                <a:solidFill>
                  <a:srgbClr val="079418"/>
                </a:solidFill>
                <a:latin typeface="Times New Roman"/>
                <a:cs typeface="Times New Roman"/>
              </a:rPr>
            </a:br>
            <a:endParaRPr lang="en-US" dirty="0">
              <a:cs typeface="Calibri Light" panose="020F0302020204030204"/>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7A56181-2B8C-4122-D337-F250A165E17E}"/>
              </a:ext>
            </a:extLst>
          </p:cNvPr>
          <p:cNvSpPr txBox="1"/>
          <p:nvPr/>
        </p:nvSpPr>
        <p:spPr>
          <a:xfrm>
            <a:off x="828137" y="1719532"/>
            <a:ext cx="10995801" cy="390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u="sng" dirty="0">
                <a:solidFill>
                  <a:srgbClr val="0D0D0D"/>
                </a:solidFill>
                <a:latin typeface="Times New Roman"/>
                <a:cs typeface="Times New Roman"/>
              </a:rPr>
              <a:t>Multinominal regression</a:t>
            </a:r>
            <a:endParaRPr lang="en-US" sz="2400" dirty="0">
              <a:solidFill>
                <a:srgbClr val="0D0D0D"/>
              </a:solidFill>
              <a:latin typeface="Times New Roman"/>
              <a:ea typeface="+mn-lt"/>
              <a:cs typeface="+mn-lt"/>
            </a:endParaRPr>
          </a:p>
          <a:p>
            <a:pPr>
              <a:lnSpc>
                <a:spcPct val="150000"/>
              </a:lnSpc>
            </a:pPr>
            <a:r>
              <a:rPr lang="en-US" sz="2400" dirty="0">
                <a:solidFill>
                  <a:srgbClr val="0D0D0D"/>
                </a:solidFill>
                <a:latin typeface="Times New Roman"/>
                <a:ea typeface="+mn-lt"/>
                <a:cs typeface="+mn-lt"/>
              </a:rPr>
              <a:t>Multinomial logistic regression is a statistical method used for modeling the relationship between a categorical dependent variable with more than two categories and one or more independent variables. It extends logistic regression, which is used for binary classification, to handle multiple categories. The model estimates the probability of each category relative to a reference category, using separate sets of coefficients for each category.</a:t>
            </a:r>
            <a:endParaRPr lang="en-US" sz="2400" dirty="0">
              <a:latin typeface="Times New Roman"/>
              <a:ea typeface="+mn-lt"/>
              <a:cs typeface="+mn-lt"/>
            </a:endParaRPr>
          </a:p>
        </p:txBody>
      </p:sp>
    </p:spTree>
    <p:extLst>
      <p:ext uri="{BB962C8B-B14F-4D97-AF65-F5344CB8AC3E}">
        <p14:creationId xmlns:p14="http://schemas.microsoft.com/office/powerpoint/2010/main" val="71698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4"/>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3996" y="155946"/>
            <a:ext cx="10677965" cy="754769"/>
          </a:xfrm>
        </p:spPr>
        <p:txBody>
          <a:bodyPr>
            <a:normAutofit/>
          </a:bodyPr>
          <a:lstStyle/>
          <a:p>
            <a:r>
              <a:rPr lang="en-US" b="1" dirty="0">
                <a:solidFill>
                  <a:srgbClr val="079418"/>
                </a:solidFill>
                <a:latin typeface="Times New Roman"/>
                <a:cs typeface="Times New Roman"/>
              </a:rPr>
              <a:t>MODEL DEVELOPMENT</a:t>
            </a:r>
            <a:endParaRPr lang="en-US" dirty="0"/>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F22435E-A03B-2A8D-D86C-E12673615AE1}"/>
              </a:ext>
            </a:extLst>
          </p:cNvPr>
          <p:cNvSpPr txBox="1"/>
          <p:nvPr/>
        </p:nvSpPr>
        <p:spPr>
          <a:xfrm>
            <a:off x="797943" y="1187843"/>
            <a:ext cx="10360597"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spcBef>
                <a:spcPts val="1000"/>
              </a:spcBef>
            </a:pPr>
            <a:r>
              <a:rPr lang="en-US" sz="2000" dirty="0">
                <a:latin typeface="Times New Roman" panose="02020603050405020304" pitchFamily="18" charset="0"/>
                <a:cs typeface="Times New Roman" panose="02020603050405020304" pitchFamily="18" charset="0"/>
              </a:rPr>
              <a:t>Following are our approaches for developing multiple regression models</a:t>
            </a:r>
          </a:p>
          <a:p>
            <a:pPr algn="just">
              <a:lnSpc>
                <a:spcPct val="150000"/>
              </a:lnSpc>
              <a:spcBef>
                <a:spcPts val="1000"/>
              </a:spcBef>
            </a:pPr>
            <a:r>
              <a:rPr lang="en-US" sz="2000" b="1" u="sng" dirty="0">
                <a:latin typeface="Times New Roman" panose="02020603050405020304" pitchFamily="18" charset="0"/>
                <a:cs typeface="Times New Roman" panose="02020603050405020304" pitchFamily="18" charset="0"/>
              </a:rPr>
              <a:t>Linear regression </a:t>
            </a:r>
            <a:endParaRPr lang="en-US" sz="2000" dirty="0">
              <a:latin typeface="Times New Roman" panose="02020603050405020304" pitchFamily="18" charset="0"/>
              <a:cs typeface="Times New Roman" panose="02020603050405020304" pitchFamily="18" charset="0"/>
            </a:endParaRPr>
          </a:p>
          <a:p>
            <a:pPr algn="just">
              <a:lnSpc>
                <a:spcPct val="150000"/>
              </a:lnSpc>
              <a:spcBef>
                <a:spcPts val="1000"/>
              </a:spcBef>
            </a:pPr>
            <a:r>
              <a:rPr lang="en-US" sz="2000" dirty="0">
                <a:latin typeface="Times New Roman" panose="02020603050405020304" pitchFamily="18" charset="0"/>
                <a:cs typeface="Times New Roman" panose="02020603050405020304" pitchFamily="18" charset="0"/>
              </a:rPr>
              <a:t>1. Multi linear regression using all numerical </a:t>
            </a:r>
            <a:r>
              <a:rPr lang="en-US" sz="2000" dirty="0" err="1">
                <a:latin typeface="Times New Roman" panose="02020603050405020304" pitchFamily="18" charset="0"/>
                <a:cs typeface="Times New Roman" panose="02020603050405020304" pitchFamily="18" charset="0"/>
              </a:rPr>
              <a:t>fetaures</a:t>
            </a:r>
            <a:endParaRPr lang="en-US" sz="2000" dirty="0">
              <a:latin typeface="Times New Roman" panose="02020603050405020304" pitchFamily="18" charset="0"/>
              <a:cs typeface="Times New Roman" panose="02020603050405020304" pitchFamily="18" charset="0"/>
            </a:endParaRPr>
          </a:p>
          <a:p>
            <a:pPr algn="just">
              <a:lnSpc>
                <a:spcPct val="150000"/>
              </a:lnSpc>
              <a:spcBef>
                <a:spcPts val="1000"/>
              </a:spcBef>
            </a:pPr>
            <a:r>
              <a:rPr lang="en-US" sz="2000" dirty="0">
                <a:latin typeface="Times New Roman" panose="02020603050405020304" pitchFamily="18" charset="0"/>
                <a:cs typeface="Times New Roman" panose="02020603050405020304" pitchFamily="18" charset="0"/>
              </a:rPr>
              <a:t>2. Linear regression using highly </a:t>
            </a:r>
            <a:r>
              <a:rPr lang="en-US" sz="2000" dirty="0" err="1">
                <a:latin typeface="Times New Roman" panose="02020603050405020304" pitchFamily="18" charset="0"/>
                <a:cs typeface="Times New Roman" panose="02020603050405020304" pitchFamily="18" charset="0"/>
              </a:rPr>
              <a:t>correaled</a:t>
            </a:r>
            <a:r>
              <a:rPr lang="en-US" sz="2000" dirty="0">
                <a:latin typeface="Times New Roman" panose="02020603050405020304" pitchFamily="18" charset="0"/>
                <a:cs typeface="Times New Roman" panose="02020603050405020304" pitchFamily="18" charset="0"/>
              </a:rPr>
              <a:t> column (i.e., </a:t>
            </a:r>
            <a:r>
              <a:rPr lang="en-US" sz="2000" dirty="0" err="1">
                <a:latin typeface="Times New Roman" panose="02020603050405020304" pitchFamily="18" charset="0"/>
                <a:cs typeface="Times New Roman" panose="02020603050405020304" pitchFamily="18" charset="0"/>
              </a:rPr>
              <a:t>w_bpfaced</a:t>
            </a:r>
            <a:r>
              <a:rPr lang="en-US" sz="2000" dirty="0">
                <a:latin typeface="Times New Roman" panose="02020603050405020304" pitchFamily="18" charset="0"/>
                <a:cs typeface="Times New Roman" panose="02020603050405020304" pitchFamily="18" charset="0"/>
              </a:rPr>
              <a:t>) out of all numerical columns</a:t>
            </a:r>
          </a:p>
          <a:p>
            <a:pPr algn="just">
              <a:lnSpc>
                <a:spcPct val="150000"/>
              </a:lnSpc>
              <a:spcBef>
                <a:spcPts val="1000"/>
              </a:spcBef>
            </a:pPr>
            <a:r>
              <a:rPr lang="en-US" sz="2000" dirty="0">
                <a:latin typeface="Times New Roman" panose="02020603050405020304" pitchFamily="18" charset="0"/>
                <a:cs typeface="Times New Roman" panose="02020603050405020304" pitchFamily="18" charset="0"/>
              </a:rPr>
              <a:t>3..Multi linear Regression with both </a:t>
            </a:r>
            <a:r>
              <a:rPr lang="en-US" sz="2000" dirty="0" err="1">
                <a:latin typeface="Times New Roman" panose="02020603050405020304" pitchFamily="18" charset="0"/>
                <a:cs typeface="Times New Roman" panose="02020603050405020304" pitchFamily="18" charset="0"/>
              </a:rPr>
              <a:t>higly</a:t>
            </a:r>
            <a:r>
              <a:rPr lang="en-US" sz="2000" dirty="0">
                <a:latin typeface="Times New Roman" panose="02020603050405020304" pitchFamily="18" charset="0"/>
                <a:cs typeface="Times New Roman" panose="02020603050405020304" pitchFamily="18" charset="0"/>
              </a:rPr>
              <a:t> correlated columns in numerical and categorical(</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w_bpfaced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Dominent_playing_hand</a:t>
            </a:r>
            <a:r>
              <a:rPr lang="en-US" sz="2000" dirty="0">
                <a:latin typeface="Times New Roman" panose="02020603050405020304" pitchFamily="18" charset="0"/>
                <a:cs typeface="Times New Roman" panose="02020603050405020304" pitchFamily="18" charset="0"/>
              </a:rPr>
              <a:t> respectively) </a:t>
            </a:r>
          </a:p>
          <a:p>
            <a:pPr algn="just">
              <a:lnSpc>
                <a:spcPct val="150000"/>
              </a:lnSpc>
              <a:spcBef>
                <a:spcPts val="1000"/>
              </a:spcBef>
            </a:pPr>
            <a:r>
              <a:rPr lang="en-US" sz="2000" dirty="0">
                <a:latin typeface="Times New Roman" panose="02020603050405020304" pitchFamily="18" charset="0"/>
                <a:cs typeface="Times New Roman" panose="02020603050405020304" pitchFamily="18" charset="0"/>
              </a:rPr>
              <a:t>4. Multi linear Regression with all columns </a:t>
            </a:r>
          </a:p>
          <a:p>
            <a:pPr algn="just">
              <a:lnSpc>
                <a:spcPct val="90000"/>
              </a:lnSpc>
              <a:spcBef>
                <a:spcPts val="1000"/>
              </a:spcBef>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244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4"/>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3996" y="155946"/>
            <a:ext cx="10677965" cy="754769"/>
          </a:xfrm>
        </p:spPr>
        <p:txBody>
          <a:bodyPr>
            <a:normAutofit/>
          </a:bodyPr>
          <a:lstStyle/>
          <a:p>
            <a:r>
              <a:rPr lang="en-US" b="1" dirty="0">
                <a:solidFill>
                  <a:srgbClr val="079418"/>
                </a:solidFill>
                <a:latin typeface="Times New Roman"/>
                <a:cs typeface="Times New Roman"/>
              </a:rPr>
              <a:t>MODEL DEVELOPMENT</a:t>
            </a:r>
            <a:endParaRPr lang="en-US" dirty="0"/>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19</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F22435E-A03B-2A8D-D86C-E12673615AE1}"/>
              </a:ext>
            </a:extLst>
          </p:cNvPr>
          <p:cNvSpPr txBox="1"/>
          <p:nvPr/>
        </p:nvSpPr>
        <p:spPr>
          <a:xfrm>
            <a:off x="833817" y="1105298"/>
            <a:ext cx="10648144" cy="24094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ts val="1000"/>
              </a:spcBef>
            </a:pPr>
            <a:r>
              <a:rPr lang="en-US" sz="2000" b="1" u="sng" dirty="0">
                <a:latin typeface="Times New Roman"/>
                <a:cs typeface="Times New Roman"/>
              </a:rPr>
              <a:t>Logistic Regression</a:t>
            </a:r>
            <a:endParaRPr lang="en-US" sz="2000" dirty="0">
              <a:latin typeface="Times New Roman"/>
              <a:cs typeface="Times New Roman"/>
            </a:endParaRPr>
          </a:p>
          <a:p>
            <a:pPr>
              <a:lnSpc>
                <a:spcPct val="150000"/>
              </a:lnSpc>
              <a:spcBef>
                <a:spcPts val="1000"/>
              </a:spcBef>
            </a:pPr>
            <a:r>
              <a:rPr lang="en-US" sz="2000" dirty="0">
                <a:latin typeface="Times New Roman"/>
                <a:cs typeface="Times New Roman"/>
              </a:rPr>
              <a:t>1. Multinominal regression using all categorical features</a:t>
            </a:r>
          </a:p>
          <a:p>
            <a:pPr>
              <a:lnSpc>
                <a:spcPct val="200000"/>
              </a:lnSpc>
              <a:spcBef>
                <a:spcPts val="1000"/>
              </a:spcBef>
            </a:pPr>
            <a:r>
              <a:rPr lang="en-US" sz="2000" dirty="0">
                <a:latin typeface="Times New Roman"/>
                <a:cs typeface="Times New Roman"/>
              </a:rPr>
              <a:t>2. Logistic regression using highly </a:t>
            </a:r>
            <a:r>
              <a:rPr lang="en-US" sz="2000" dirty="0" err="1">
                <a:latin typeface="Times New Roman"/>
                <a:cs typeface="Times New Roman"/>
              </a:rPr>
              <a:t>correaled</a:t>
            </a:r>
            <a:r>
              <a:rPr lang="en-US" sz="2000" dirty="0">
                <a:latin typeface="Times New Roman"/>
                <a:cs typeface="Times New Roman"/>
              </a:rPr>
              <a:t> column (i.e., </a:t>
            </a:r>
            <a:r>
              <a:rPr lang="en-US" sz="2000" dirty="0" err="1">
                <a:latin typeface="Times New Roman"/>
                <a:cs typeface="Times New Roman"/>
              </a:rPr>
              <a:t>Dominent_playing_hand</a:t>
            </a:r>
            <a:r>
              <a:rPr lang="en-US" sz="2000" dirty="0">
                <a:latin typeface="Times New Roman"/>
                <a:cs typeface="Times New Roman"/>
              </a:rPr>
              <a:t>) out of all categorical columns</a:t>
            </a:r>
          </a:p>
        </p:txBody>
      </p:sp>
    </p:spTree>
    <p:extLst>
      <p:ext uri="{BB962C8B-B14F-4D97-AF65-F5344CB8AC3E}">
        <p14:creationId xmlns:p14="http://schemas.microsoft.com/office/powerpoint/2010/main" val="398752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09505-16A9-5F40-9BAF-3E022D3C2EAB}"/>
              </a:ext>
            </a:extLst>
          </p:cNvPr>
          <p:cNvSpPr/>
          <p:nvPr/>
        </p:nvSpPr>
        <p:spPr>
          <a:xfrm>
            <a:off x="0" y="1287179"/>
            <a:ext cx="12192000" cy="4005558"/>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1031484" y="2219964"/>
            <a:ext cx="10535873" cy="2783424"/>
          </a:xfrm>
        </p:spPr>
        <p:txBody>
          <a:bodyPr vert="horz" lIns="91440" tIns="45720" rIns="91440" bIns="45720" rtlCol="0" anchor="t">
            <a:normAutofit/>
          </a:bodyPr>
          <a:lstStyle/>
          <a:p>
            <a:pPr marL="0" indent="0" algn="ctr">
              <a:lnSpc>
                <a:spcPct val="100000"/>
              </a:lnSpc>
              <a:spcBef>
                <a:spcPts val="1600"/>
              </a:spcBef>
              <a:buNone/>
            </a:pPr>
            <a:r>
              <a:rPr lang="en-US" sz="4400" dirty="0">
                <a:solidFill>
                  <a:schemeClr val="bg1"/>
                </a:solidFill>
                <a:latin typeface="Times New Roman" panose="02020603050405020304" pitchFamily="18" charset="0"/>
                <a:ea typeface="+mn-lt"/>
                <a:cs typeface="Times New Roman" panose="02020603050405020304" pitchFamily="18" charset="0"/>
              </a:rPr>
              <a:t>Advancing Tennis Match Outcome Prediction</a:t>
            </a:r>
            <a:endParaRPr lang="en-US" sz="4400" dirty="0">
              <a:solidFill>
                <a:schemeClr val="bg1"/>
              </a:solidFill>
              <a:latin typeface="Times New Roman" panose="02020603050405020304" pitchFamily="18" charset="0"/>
              <a:ea typeface="Calibri"/>
              <a:cs typeface="Times New Roman" panose="02020603050405020304" pitchFamily="18" charset="0"/>
            </a:endParaRPr>
          </a:p>
          <a:p>
            <a:pPr marL="0" indent="0" algn="ctr">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marL="0" indent="0" algn="ctr">
              <a:lnSpc>
                <a:spcPct val="110000"/>
              </a:lnSpc>
              <a:buNone/>
            </a:pPr>
            <a:r>
              <a:rPr lang="en-US" dirty="0">
                <a:solidFill>
                  <a:schemeClr val="bg1"/>
                </a:solidFill>
                <a:latin typeface="Times New Roman" panose="02020603050405020304" pitchFamily="18" charset="0"/>
                <a:ea typeface="+mn-lt"/>
                <a:cs typeface="Times New Roman" panose="02020603050405020304" pitchFamily="18" charset="0"/>
              </a:rPr>
              <a:t>Predicting the result of Long Tennis game using Machine learning and historical data </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FFC1D17-55AD-6C45-BF39-A59E65E2791E}"/>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0" name="Picture 9">
            <a:extLst>
              <a:ext uri="{FF2B5EF4-FFF2-40B4-BE49-F238E27FC236}">
                <a16:creationId xmlns:a16="http://schemas.microsoft.com/office/drawing/2014/main" id="{89B29CF7-7FFE-834F-A256-BC3C11FAF001}"/>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FE692014-46C0-4B98-BCEF-92C154242C2E}"/>
              </a:ext>
            </a:extLst>
          </p:cNvPr>
          <p:cNvSpPr>
            <a:spLocks noGrp="1"/>
          </p:cNvSpPr>
          <p:nvPr>
            <p:ph type="sldNum" sz="quarter" idx="12"/>
          </p:nvPr>
        </p:nvSpPr>
        <p:spPr/>
        <p:txBody>
          <a:bodyPr/>
          <a:lstStyle/>
          <a:p>
            <a:fld id="{F860F34E-4A79-A240-AEA8-3E29BB228B1B}" type="slidenum">
              <a:rPr lang="en-US" smtClean="0"/>
              <a:t>2</a:t>
            </a:fld>
            <a:endParaRPr lang="en-US"/>
          </a:p>
        </p:txBody>
      </p:sp>
    </p:spTree>
    <p:extLst>
      <p:ext uri="{BB962C8B-B14F-4D97-AF65-F5344CB8AC3E}">
        <p14:creationId xmlns:p14="http://schemas.microsoft.com/office/powerpoint/2010/main" val="127875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E698-91BC-F01B-FE05-2311FBC9A068}"/>
              </a:ext>
            </a:extLst>
          </p:cNvPr>
          <p:cNvSpPr>
            <a:spLocks noGrp="1"/>
          </p:cNvSpPr>
          <p:nvPr>
            <p:ph type="title"/>
          </p:nvPr>
        </p:nvSpPr>
        <p:spPr/>
        <p:txBody>
          <a:bodyPr/>
          <a:lstStyle/>
          <a:p>
            <a:r>
              <a:rPr lang="en-US" b="1" dirty="0">
                <a:solidFill>
                  <a:srgbClr val="079418"/>
                </a:solidFill>
                <a:latin typeface="Times New Roman"/>
                <a:cs typeface="Times New Roman"/>
              </a:rPr>
              <a:t>Results (Linear Regression)</a:t>
            </a:r>
            <a:endParaRPr lang="en-US" dirty="0"/>
          </a:p>
        </p:txBody>
      </p:sp>
      <p:sp>
        <p:nvSpPr>
          <p:cNvPr id="4" name="Slide Number Placeholder 3">
            <a:extLst>
              <a:ext uri="{FF2B5EF4-FFF2-40B4-BE49-F238E27FC236}">
                <a16:creationId xmlns:a16="http://schemas.microsoft.com/office/drawing/2014/main" id="{1B6571ED-CA1B-FD48-1A52-C4BB0E11CCF4}"/>
              </a:ext>
            </a:extLst>
          </p:cNvPr>
          <p:cNvSpPr>
            <a:spLocks noGrp="1"/>
          </p:cNvSpPr>
          <p:nvPr>
            <p:ph type="sldNum" sz="quarter" idx="12"/>
          </p:nvPr>
        </p:nvSpPr>
        <p:spPr/>
        <p:txBody>
          <a:bodyPr/>
          <a:lstStyle/>
          <a:p>
            <a:fld id="{F860F34E-4A79-A240-AEA8-3E29BB228B1B}" type="slidenum">
              <a:rPr lang="en-US" smtClean="0"/>
              <a:t>20</a:t>
            </a:fld>
            <a:endParaRPr lang="en-US"/>
          </a:p>
        </p:txBody>
      </p:sp>
      <p:sp>
        <p:nvSpPr>
          <p:cNvPr id="6" name="Content Placeholder 5">
            <a:extLst>
              <a:ext uri="{FF2B5EF4-FFF2-40B4-BE49-F238E27FC236}">
                <a16:creationId xmlns:a16="http://schemas.microsoft.com/office/drawing/2014/main" id="{ED07EAD7-473E-9112-A406-CD6F5F6DEF53}"/>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2000" dirty="0">
                <a:latin typeface="Times New Roman"/>
                <a:cs typeface="Times New Roman"/>
              </a:rPr>
              <a:t>1. Multiple regression using all numerical features</a:t>
            </a:r>
            <a:endParaRPr lang="en-US" dirty="0"/>
          </a:p>
          <a:p>
            <a:pPr marL="0" indent="0">
              <a:buNone/>
            </a:pPr>
            <a:r>
              <a:rPr lang="en-US" sz="2000" dirty="0">
                <a:latin typeface="Times New Roman"/>
                <a:cs typeface="Times New Roman"/>
              </a:rPr>
              <a:t>       Mean Squared Error: 0.171</a:t>
            </a:r>
          </a:p>
          <a:p>
            <a:pPr marL="0" indent="0">
              <a:buNone/>
            </a:pPr>
            <a:r>
              <a:rPr lang="en-US" sz="2000" dirty="0">
                <a:latin typeface="Times New Roman"/>
                <a:cs typeface="Times New Roman"/>
              </a:rPr>
              <a:t>       R-squared: 0.314</a:t>
            </a:r>
          </a:p>
          <a:p>
            <a:pPr marL="0" indent="0">
              <a:buNone/>
            </a:pPr>
            <a:r>
              <a:rPr lang="en-US" sz="2000" dirty="0">
                <a:latin typeface="Times New Roman"/>
                <a:cs typeface="Times New Roman"/>
              </a:rPr>
              <a:t>2. Linear regression using highly correlated column (i.e., </a:t>
            </a:r>
            <a:r>
              <a:rPr lang="en-US" sz="2000" dirty="0" err="1">
                <a:latin typeface="Times New Roman"/>
                <a:cs typeface="Times New Roman"/>
              </a:rPr>
              <a:t>w_bpfaced</a:t>
            </a:r>
            <a:r>
              <a:rPr lang="en-US" sz="2000" dirty="0">
                <a:latin typeface="Times New Roman"/>
                <a:cs typeface="Times New Roman"/>
              </a:rPr>
              <a:t>) out of all numerical columns</a:t>
            </a:r>
          </a:p>
          <a:p>
            <a:pPr marL="0" indent="0">
              <a:buNone/>
            </a:pPr>
            <a:r>
              <a:rPr lang="en-US" sz="2000" dirty="0">
                <a:latin typeface="Times New Roman"/>
                <a:cs typeface="Times New Roman"/>
              </a:rPr>
              <a:t>       Mean Squared Error: 0.203</a:t>
            </a:r>
          </a:p>
          <a:p>
            <a:pPr marL="0" indent="0">
              <a:buNone/>
            </a:pPr>
            <a:r>
              <a:rPr lang="en-US" sz="2000" dirty="0">
                <a:latin typeface="Times New Roman"/>
                <a:cs typeface="Times New Roman"/>
              </a:rPr>
              <a:t>       R-squared: 0.186</a:t>
            </a:r>
          </a:p>
          <a:p>
            <a:pPr marL="0" indent="0">
              <a:buNone/>
            </a:pPr>
            <a:r>
              <a:rPr lang="en-US" sz="2000" dirty="0">
                <a:latin typeface="Times New Roman"/>
                <a:cs typeface="Times New Roman"/>
              </a:rPr>
              <a:t>3. Multiple regression with both </a:t>
            </a:r>
            <a:r>
              <a:rPr lang="en-US" sz="2000" dirty="0" err="1">
                <a:latin typeface="Times New Roman"/>
                <a:cs typeface="Times New Roman"/>
              </a:rPr>
              <a:t>higly</a:t>
            </a:r>
            <a:r>
              <a:rPr lang="en-US" sz="2000" dirty="0">
                <a:latin typeface="Times New Roman"/>
                <a:cs typeface="Times New Roman"/>
              </a:rPr>
              <a:t> correlated columns in numerical and categorical(</a:t>
            </a:r>
            <a:r>
              <a:rPr lang="en-US" sz="2000" dirty="0" err="1">
                <a:latin typeface="Times New Roman"/>
                <a:cs typeface="Times New Roman"/>
              </a:rPr>
              <a:t>i.e</a:t>
            </a:r>
            <a:r>
              <a:rPr lang="en-US" sz="2000" dirty="0">
                <a:latin typeface="Times New Roman"/>
                <a:cs typeface="Times New Roman"/>
              </a:rPr>
              <a:t>,   </a:t>
            </a:r>
            <a:r>
              <a:rPr lang="en-US" sz="2000" dirty="0" err="1">
                <a:latin typeface="Times New Roman"/>
                <a:cs typeface="Times New Roman"/>
              </a:rPr>
              <a:t>w_bpfaced</a:t>
            </a:r>
            <a:r>
              <a:rPr lang="en-US" sz="2000" dirty="0">
                <a:latin typeface="Times New Roman"/>
                <a:cs typeface="Times New Roman"/>
              </a:rPr>
              <a:t>,      </a:t>
            </a:r>
            <a:r>
              <a:rPr lang="en-US" sz="2000" dirty="0" err="1">
                <a:latin typeface="Times New Roman"/>
                <a:cs typeface="Times New Roman"/>
              </a:rPr>
              <a:t>Dominent_playing_hand</a:t>
            </a:r>
            <a:r>
              <a:rPr lang="en-US" sz="2000" dirty="0">
                <a:latin typeface="Times New Roman"/>
                <a:cs typeface="Times New Roman"/>
              </a:rPr>
              <a:t> respectively) </a:t>
            </a:r>
          </a:p>
          <a:p>
            <a:pPr marL="0" indent="0">
              <a:buNone/>
            </a:pPr>
            <a:r>
              <a:rPr lang="en-US" sz="2000" dirty="0">
                <a:latin typeface="Segoe UI"/>
                <a:cs typeface="Segoe UI"/>
              </a:rPr>
              <a:t>        </a:t>
            </a:r>
            <a:r>
              <a:rPr lang="en-US" sz="2000" dirty="0">
                <a:latin typeface="Times New Roman"/>
                <a:cs typeface="Times New Roman"/>
              </a:rPr>
              <a:t>Mean Squared Error: 0.21</a:t>
            </a:r>
          </a:p>
          <a:p>
            <a:pPr marL="0" indent="0">
              <a:buNone/>
            </a:pPr>
            <a:r>
              <a:rPr lang="en-US" sz="2000" dirty="0">
                <a:latin typeface="Times New Roman"/>
                <a:cs typeface="Times New Roman"/>
              </a:rPr>
              <a:t>       R-squared: 0.158</a:t>
            </a:r>
          </a:p>
          <a:p>
            <a:pPr marL="0" indent="0">
              <a:buNone/>
            </a:pPr>
            <a:r>
              <a:rPr lang="en-US" sz="2000" dirty="0">
                <a:latin typeface="Times New Roman"/>
                <a:cs typeface="Times New Roman"/>
              </a:rPr>
              <a:t>4. Multiple regression with all columns </a:t>
            </a:r>
          </a:p>
          <a:p>
            <a:pPr marL="0" indent="0">
              <a:buNone/>
            </a:pPr>
            <a:r>
              <a:rPr lang="en-US" sz="2000" dirty="0">
                <a:latin typeface="Times New Roman"/>
                <a:cs typeface="Times New Roman"/>
              </a:rPr>
              <a:t>      Mean Squared Error: 0.198</a:t>
            </a:r>
          </a:p>
          <a:p>
            <a:pPr marL="0" indent="0">
              <a:buNone/>
            </a:pPr>
            <a:r>
              <a:rPr lang="en-US" sz="2000" dirty="0">
                <a:latin typeface="Times New Roman"/>
                <a:cs typeface="Times New Roman"/>
              </a:rPr>
              <a:t>      R-squared: 0.208</a:t>
            </a:r>
          </a:p>
          <a:p>
            <a:pPr marL="0" indent="0">
              <a:buNone/>
            </a:pPr>
            <a:endParaRPr lang="en-US" sz="2000" dirty="0">
              <a:latin typeface="Times New Roman"/>
              <a:cs typeface="Times New Roman"/>
            </a:endParaRPr>
          </a:p>
          <a:p>
            <a:pPr marL="0" indent="0">
              <a:buNone/>
            </a:pPr>
            <a:endParaRPr lang="en-US" sz="2000" dirty="0">
              <a:latin typeface="Segoe UI"/>
              <a:cs typeface="Segoe UI"/>
            </a:endParaRPr>
          </a:p>
          <a:p>
            <a:pPr marL="0" indent="0">
              <a:buNone/>
            </a:pPr>
            <a:endParaRPr lang="en-US" dirty="0">
              <a:cs typeface="Calibri"/>
            </a:endParaRPr>
          </a:p>
        </p:txBody>
      </p:sp>
    </p:spTree>
    <p:extLst>
      <p:ext uri="{BB962C8B-B14F-4D97-AF65-F5344CB8AC3E}">
        <p14:creationId xmlns:p14="http://schemas.microsoft.com/office/powerpoint/2010/main" val="85177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E698-91BC-F01B-FE05-2311FBC9A068}"/>
              </a:ext>
            </a:extLst>
          </p:cNvPr>
          <p:cNvSpPr>
            <a:spLocks noGrp="1"/>
          </p:cNvSpPr>
          <p:nvPr>
            <p:ph type="title"/>
          </p:nvPr>
        </p:nvSpPr>
        <p:spPr/>
        <p:txBody>
          <a:bodyPr/>
          <a:lstStyle/>
          <a:p>
            <a:r>
              <a:rPr lang="en-US" b="1" dirty="0">
                <a:solidFill>
                  <a:srgbClr val="079418"/>
                </a:solidFill>
                <a:latin typeface="Times New Roman"/>
                <a:cs typeface="Times New Roman"/>
              </a:rPr>
              <a:t>Results (Logistic Regression)</a:t>
            </a:r>
            <a:endParaRPr lang="en-US" dirty="0"/>
          </a:p>
        </p:txBody>
      </p:sp>
      <p:sp>
        <p:nvSpPr>
          <p:cNvPr id="4" name="Slide Number Placeholder 3">
            <a:extLst>
              <a:ext uri="{FF2B5EF4-FFF2-40B4-BE49-F238E27FC236}">
                <a16:creationId xmlns:a16="http://schemas.microsoft.com/office/drawing/2014/main" id="{1B6571ED-CA1B-FD48-1A52-C4BB0E11CCF4}"/>
              </a:ext>
            </a:extLst>
          </p:cNvPr>
          <p:cNvSpPr>
            <a:spLocks noGrp="1"/>
          </p:cNvSpPr>
          <p:nvPr>
            <p:ph type="sldNum" sz="quarter" idx="12"/>
          </p:nvPr>
        </p:nvSpPr>
        <p:spPr/>
        <p:txBody>
          <a:bodyPr/>
          <a:lstStyle/>
          <a:p>
            <a:fld id="{F860F34E-4A79-A240-AEA8-3E29BB228B1B}" type="slidenum">
              <a:rPr lang="en-US" smtClean="0"/>
              <a:t>21</a:t>
            </a:fld>
            <a:endParaRPr lang="en-US"/>
          </a:p>
        </p:txBody>
      </p:sp>
      <p:sp>
        <p:nvSpPr>
          <p:cNvPr id="6" name="Content Placeholder 5">
            <a:extLst>
              <a:ext uri="{FF2B5EF4-FFF2-40B4-BE49-F238E27FC236}">
                <a16:creationId xmlns:a16="http://schemas.microsoft.com/office/drawing/2014/main" id="{ED07EAD7-473E-9112-A406-CD6F5F6DEF53}"/>
              </a:ext>
            </a:extLst>
          </p:cNvPr>
          <p:cNvSpPr>
            <a:spLocks noGrp="1"/>
          </p:cNvSpPr>
          <p:nvPr>
            <p:ph idx="1"/>
          </p:nvPr>
        </p:nvSpPr>
        <p:spPr>
          <a:xfrm>
            <a:off x="493144" y="1724984"/>
            <a:ext cx="11363863" cy="4451979"/>
          </a:xfrm>
        </p:spPr>
        <p:txBody>
          <a:bodyPr vert="horz" lIns="91440" tIns="45720" rIns="91440" bIns="45720" rtlCol="0" anchor="t">
            <a:normAutofit/>
          </a:bodyPr>
          <a:lstStyle/>
          <a:p>
            <a:pPr marL="0" indent="0">
              <a:buNone/>
            </a:pPr>
            <a:r>
              <a:rPr lang="en-US" sz="2200" dirty="0">
                <a:latin typeface="Times New Roman"/>
                <a:cs typeface="Times New Roman"/>
              </a:rPr>
              <a:t>5. Multinominal regression using all categorical features</a:t>
            </a:r>
            <a:endParaRPr lang="en-US" sz="2200" dirty="0">
              <a:cs typeface="Calibri"/>
            </a:endParaRPr>
          </a:p>
          <a:p>
            <a:pPr marL="0" indent="0">
              <a:buNone/>
            </a:pPr>
            <a:r>
              <a:rPr lang="en-US" sz="2200" dirty="0">
                <a:latin typeface="Times New Roman"/>
                <a:cs typeface="Times New Roman"/>
              </a:rPr>
              <a:t>       Accuracy-0.52</a:t>
            </a:r>
          </a:p>
          <a:p>
            <a:pPr marL="0" indent="0">
              <a:buNone/>
            </a:pPr>
            <a:r>
              <a:rPr lang="en-US" sz="2200" dirty="0">
                <a:latin typeface="Times New Roman"/>
                <a:cs typeface="Times New Roman"/>
              </a:rPr>
              <a:t>       Mean absolute error-0.48</a:t>
            </a:r>
          </a:p>
          <a:p>
            <a:pPr marL="0" indent="0">
              <a:buNone/>
            </a:pPr>
            <a:r>
              <a:rPr lang="en-US" sz="2200" dirty="0">
                <a:latin typeface="Times New Roman"/>
                <a:cs typeface="Times New Roman"/>
              </a:rPr>
              <a:t>6. Logistic regression using highly correlated column (i.e., </a:t>
            </a:r>
            <a:r>
              <a:rPr lang="en-US" sz="2200" dirty="0" err="1">
                <a:latin typeface="Times New Roman"/>
                <a:cs typeface="Times New Roman"/>
              </a:rPr>
              <a:t>Dominent_playing_hand</a:t>
            </a:r>
            <a:r>
              <a:rPr lang="en-US" sz="2200" dirty="0">
                <a:latin typeface="Times New Roman"/>
                <a:cs typeface="Times New Roman"/>
              </a:rPr>
              <a:t>) out of all categorical columns</a:t>
            </a:r>
          </a:p>
          <a:p>
            <a:pPr marL="0" indent="0">
              <a:buNone/>
            </a:pPr>
            <a:r>
              <a:rPr lang="en-US" sz="2200" dirty="0">
                <a:latin typeface="Times New Roman"/>
                <a:cs typeface="Times New Roman"/>
              </a:rPr>
              <a:t>      Mean Absolute Error: 0.472</a:t>
            </a:r>
          </a:p>
          <a:p>
            <a:pPr marL="0" indent="0">
              <a:buNone/>
            </a:pPr>
            <a:endParaRPr lang="en-US" sz="2200" dirty="0">
              <a:latin typeface="Times New Roman"/>
              <a:cs typeface="Times New Roman"/>
            </a:endParaRPr>
          </a:p>
          <a:p>
            <a:pPr marL="0" indent="0">
              <a:buNone/>
            </a:pPr>
            <a:r>
              <a:rPr lang="en-US" sz="2200" dirty="0">
                <a:latin typeface="Times New Roman"/>
                <a:cs typeface="Times New Roman"/>
              </a:rPr>
              <a:t>From all regression models we found out that the model developed using all numerical columns have low mean squared error which indicates it is good model compare to all other models in the regression</a:t>
            </a:r>
          </a:p>
          <a:p>
            <a:pPr marL="0" indent="0">
              <a:buNone/>
            </a:pPr>
            <a:endParaRPr lang="en-US" sz="2200" dirty="0">
              <a:latin typeface="Times New Roman"/>
              <a:cs typeface="Times New Roman"/>
            </a:endParaRPr>
          </a:p>
          <a:p>
            <a:pPr marL="0" indent="0">
              <a:buNone/>
            </a:pPr>
            <a:endParaRPr lang="en-US" sz="2200" dirty="0">
              <a:latin typeface="Times New Roman"/>
              <a:cs typeface="Times New Roman"/>
            </a:endParaRPr>
          </a:p>
        </p:txBody>
      </p:sp>
    </p:spTree>
    <p:extLst>
      <p:ext uri="{BB962C8B-B14F-4D97-AF65-F5344CB8AC3E}">
        <p14:creationId xmlns:p14="http://schemas.microsoft.com/office/powerpoint/2010/main" val="147351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E698-91BC-F01B-FE05-2311FBC9A068}"/>
              </a:ext>
            </a:extLst>
          </p:cNvPr>
          <p:cNvSpPr>
            <a:spLocks noGrp="1"/>
          </p:cNvSpPr>
          <p:nvPr>
            <p:ph type="title"/>
          </p:nvPr>
        </p:nvSpPr>
        <p:spPr/>
        <p:txBody>
          <a:bodyPr/>
          <a:lstStyle/>
          <a:p>
            <a:r>
              <a:rPr lang="en-US" b="1" dirty="0">
                <a:solidFill>
                  <a:srgbClr val="079418"/>
                </a:solidFill>
                <a:latin typeface="Times New Roman"/>
                <a:cs typeface="Times New Roman"/>
              </a:rPr>
              <a:t>Hyper Parameter Tuning</a:t>
            </a:r>
          </a:p>
        </p:txBody>
      </p:sp>
      <p:sp>
        <p:nvSpPr>
          <p:cNvPr id="4" name="Slide Number Placeholder 3">
            <a:extLst>
              <a:ext uri="{FF2B5EF4-FFF2-40B4-BE49-F238E27FC236}">
                <a16:creationId xmlns:a16="http://schemas.microsoft.com/office/drawing/2014/main" id="{1B6571ED-CA1B-FD48-1A52-C4BB0E11CCF4}"/>
              </a:ext>
            </a:extLst>
          </p:cNvPr>
          <p:cNvSpPr>
            <a:spLocks noGrp="1"/>
          </p:cNvSpPr>
          <p:nvPr>
            <p:ph type="sldNum" sz="quarter" idx="12"/>
          </p:nvPr>
        </p:nvSpPr>
        <p:spPr/>
        <p:txBody>
          <a:bodyPr/>
          <a:lstStyle/>
          <a:p>
            <a:fld id="{F860F34E-4A79-A240-AEA8-3E29BB228B1B}" type="slidenum">
              <a:rPr lang="en-US" smtClean="0"/>
              <a:t>22</a:t>
            </a:fld>
            <a:endParaRPr lang="en-US"/>
          </a:p>
        </p:txBody>
      </p:sp>
      <p:sp>
        <p:nvSpPr>
          <p:cNvPr id="6" name="Content Placeholder 5">
            <a:extLst>
              <a:ext uri="{FF2B5EF4-FFF2-40B4-BE49-F238E27FC236}">
                <a16:creationId xmlns:a16="http://schemas.microsoft.com/office/drawing/2014/main" id="{ED07EAD7-473E-9112-A406-CD6F5F6DEF53}"/>
              </a:ext>
            </a:extLst>
          </p:cNvPr>
          <p:cNvSpPr>
            <a:spLocks noGrp="1"/>
          </p:cNvSpPr>
          <p:nvPr>
            <p:ph idx="1"/>
          </p:nvPr>
        </p:nvSpPr>
        <p:spPr>
          <a:xfrm>
            <a:off x="493144" y="1724984"/>
            <a:ext cx="11363863" cy="4451979"/>
          </a:xfrm>
        </p:spPr>
        <p:txBody>
          <a:bodyPr vert="horz" lIns="91440" tIns="45720" rIns="91440" bIns="45720" rtlCol="0" anchor="t">
            <a:normAutofit/>
          </a:bodyPr>
          <a:lstStyle/>
          <a:p>
            <a:pPr>
              <a:lnSpc>
                <a:spcPct val="200000"/>
              </a:lnSpc>
              <a:buFont typeface="Arial"/>
              <a:buChar char="•"/>
            </a:pPr>
            <a:r>
              <a:rPr lang="en-US" sz="2000" dirty="0">
                <a:latin typeface="Times New Roman"/>
                <a:cs typeface="Times New Roman"/>
              </a:rPr>
              <a:t>Now we need to tune the hyperparameters for the model that gives low mean square error i.e., model developed using all numerical columns</a:t>
            </a:r>
          </a:p>
          <a:p>
            <a:pPr>
              <a:lnSpc>
                <a:spcPct val="200000"/>
              </a:lnSpc>
              <a:buFont typeface="Arial"/>
              <a:buChar char="•"/>
            </a:pPr>
            <a:r>
              <a:rPr lang="en-US" sz="2000" dirty="0">
                <a:latin typeface="Times New Roman"/>
                <a:cs typeface="Times New Roman"/>
              </a:rPr>
              <a:t>Here our focus is to find the best alpha values for lasso and  ridge regression using grid and random search</a:t>
            </a:r>
          </a:p>
          <a:p>
            <a:pPr>
              <a:lnSpc>
                <a:spcPct val="200000"/>
              </a:lnSpc>
              <a:buFont typeface="Arial"/>
              <a:buChar char="•"/>
            </a:pPr>
            <a:r>
              <a:rPr lang="en-US" sz="2000" dirty="0">
                <a:latin typeface="Times New Roman"/>
                <a:cs typeface="Times New Roman"/>
              </a:rPr>
              <a:t>We use alpha as 0.1, 1, 10, 20 and 30</a:t>
            </a:r>
          </a:p>
          <a:p>
            <a:pPr>
              <a:lnSpc>
                <a:spcPct val="200000"/>
              </a:lnSpc>
              <a:buFont typeface="Arial"/>
              <a:buChar char="•"/>
            </a:pPr>
            <a:r>
              <a:rPr lang="en-US" sz="2000" dirty="0">
                <a:latin typeface="Times New Roman"/>
                <a:cs typeface="Times New Roman"/>
              </a:rPr>
              <a:t>Out of all these alpha values we got lowest mean square error for alpha equal to 0.1 using lasso regression (L1 regularization)</a:t>
            </a:r>
          </a:p>
          <a:p>
            <a:pPr marL="0" indent="0">
              <a:lnSpc>
                <a:spcPct val="200000"/>
              </a:lnSpc>
              <a:buNone/>
            </a:pPr>
            <a:endParaRPr lang="en-US" sz="2000" dirty="0">
              <a:latin typeface="Times New Roman"/>
              <a:cs typeface="Times New Roman"/>
            </a:endParaRPr>
          </a:p>
          <a:p>
            <a:pPr marL="0" indent="0">
              <a:lnSpc>
                <a:spcPct val="200000"/>
              </a:lnSpc>
              <a:buNone/>
            </a:pPr>
            <a:endParaRPr lang="en-US" sz="2000" dirty="0">
              <a:latin typeface="Times New Roman"/>
              <a:cs typeface="Times New Roman"/>
            </a:endParaRPr>
          </a:p>
        </p:txBody>
      </p:sp>
    </p:spTree>
    <p:extLst>
      <p:ext uri="{BB962C8B-B14F-4D97-AF65-F5344CB8AC3E}">
        <p14:creationId xmlns:p14="http://schemas.microsoft.com/office/powerpoint/2010/main" val="85137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38200" y="336989"/>
            <a:ext cx="10677965" cy="754769"/>
          </a:xfrm>
        </p:spPr>
        <p:txBody>
          <a:bodyPr>
            <a:normAutofit fontScale="90000"/>
          </a:bodyPr>
          <a:lstStyle/>
          <a:p>
            <a:r>
              <a:rPr lang="en-US" b="1" dirty="0">
                <a:solidFill>
                  <a:srgbClr val="079418"/>
                </a:solidFill>
                <a:latin typeface="Times New Roman"/>
                <a:cs typeface="Times New Roman"/>
              </a:rPr>
              <a:t>RESULTS COMPARISON after hyper tunning</a:t>
            </a:r>
            <a:endParaRPr lang="en-US" dirty="0"/>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23</a:t>
            </a:fld>
            <a:endParaRPr lang="en-US">
              <a:latin typeface="Times New Roman" panose="02020603050405020304" pitchFamily="18" charset="0"/>
              <a:cs typeface="Times New Roman" panose="02020603050405020304" pitchFamily="18" charset="0"/>
            </a:endParaRPr>
          </a:p>
        </p:txBody>
      </p:sp>
      <p:graphicFrame>
        <p:nvGraphicFramePr>
          <p:cNvPr id="3" name="Content Placeholder 2">
            <a:extLst>
              <a:ext uri="{FF2B5EF4-FFF2-40B4-BE49-F238E27FC236}">
                <a16:creationId xmlns:a16="http://schemas.microsoft.com/office/drawing/2014/main" id="{583396C1-3EF9-9EE9-9288-5E2CF7E01ADB}"/>
              </a:ext>
            </a:extLst>
          </p:cNvPr>
          <p:cNvGraphicFramePr>
            <a:graphicFrameLocks noGrp="1"/>
          </p:cNvGraphicFramePr>
          <p:nvPr>
            <p:ph idx="1"/>
          </p:nvPr>
        </p:nvGraphicFramePr>
        <p:xfrm>
          <a:off x="838200" y="1825625"/>
          <a:ext cx="10515597" cy="2771775"/>
        </p:xfrm>
        <a:graphic>
          <a:graphicData uri="http://schemas.openxmlformats.org/drawingml/2006/table">
            <a:tbl>
              <a:tblPr bandRow="1">
                <a:tableStyleId>{5C22544A-7EE6-4342-B048-85BDC9FD1C3A}</a:tableStyleId>
              </a:tblPr>
              <a:tblGrid>
                <a:gridCol w="3505199">
                  <a:extLst>
                    <a:ext uri="{9D8B030D-6E8A-4147-A177-3AD203B41FA5}">
                      <a16:colId xmlns:a16="http://schemas.microsoft.com/office/drawing/2014/main" val="3343873722"/>
                    </a:ext>
                  </a:extLst>
                </a:gridCol>
                <a:gridCol w="3505199">
                  <a:extLst>
                    <a:ext uri="{9D8B030D-6E8A-4147-A177-3AD203B41FA5}">
                      <a16:colId xmlns:a16="http://schemas.microsoft.com/office/drawing/2014/main" val="3646785451"/>
                    </a:ext>
                  </a:extLst>
                </a:gridCol>
                <a:gridCol w="3505199">
                  <a:extLst>
                    <a:ext uri="{9D8B030D-6E8A-4147-A177-3AD203B41FA5}">
                      <a16:colId xmlns:a16="http://schemas.microsoft.com/office/drawing/2014/main" val="319118271"/>
                    </a:ext>
                  </a:extLst>
                </a:gridCol>
              </a:tblGrid>
              <a:tr h="923925">
                <a:tc>
                  <a:txBody>
                    <a:bodyPr/>
                    <a:lstStyle/>
                    <a:p>
                      <a:pPr algn="ctr" fontAlgn="base"/>
                      <a:r>
                        <a:rPr lang="en-US" sz="1800" b="1" i="0">
                          <a:solidFill>
                            <a:srgbClr val="FFFFFF"/>
                          </a:solidFill>
                          <a:effectLst/>
                          <a:highlight>
                            <a:srgbClr val="156082"/>
                          </a:highlight>
                          <a:latin typeface="Aptos" panose="020B0004020202020204" pitchFamily="34" charset="0"/>
                        </a:rPr>
                        <a:t>Metrics</a:t>
                      </a:r>
                      <a:endParaRPr lang="en-US" b="1" i="0">
                        <a:solidFill>
                          <a:srgbClr val="FFFFFF"/>
                        </a:solidFill>
                        <a:effectLst/>
                        <a:highlight>
                          <a:srgbClr val="156082"/>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003" cap="flat" cmpd="sng" algn="ctr">
                      <a:solidFill>
                        <a:srgbClr val="FFFFFF"/>
                      </a:solidFill>
                      <a:prstDash val="solid"/>
                      <a:round/>
                      <a:headEnd type="none" w="med" len="med"/>
                      <a:tailEnd type="none" w="med" len="med"/>
                    </a:lnB>
                    <a:solidFill>
                      <a:srgbClr val="156082"/>
                    </a:solidFill>
                  </a:tcPr>
                </a:tc>
                <a:tc>
                  <a:txBody>
                    <a:bodyPr/>
                    <a:lstStyle/>
                    <a:p>
                      <a:pPr algn="ctr" fontAlgn="base"/>
                      <a:r>
                        <a:rPr lang="en-US" sz="1800" b="1" i="0">
                          <a:solidFill>
                            <a:srgbClr val="FFFFFF"/>
                          </a:solidFill>
                          <a:effectLst/>
                          <a:highlight>
                            <a:srgbClr val="156082"/>
                          </a:highlight>
                          <a:latin typeface="Aptos" panose="020B0004020202020204" pitchFamily="34" charset="0"/>
                        </a:rPr>
                        <a:t>Before Parameter Tuning</a:t>
                      </a:r>
                      <a:endParaRPr lang="en-US" b="1" i="0">
                        <a:solidFill>
                          <a:srgbClr val="FFFFFF"/>
                        </a:solidFill>
                        <a:effectLst/>
                        <a:highlight>
                          <a:srgbClr val="156082"/>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003" cap="flat" cmpd="sng" algn="ctr">
                      <a:solidFill>
                        <a:srgbClr val="FFFFFF"/>
                      </a:solidFill>
                      <a:prstDash val="solid"/>
                      <a:round/>
                      <a:headEnd type="none" w="med" len="med"/>
                      <a:tailEnd type="none" w="med" len="med"/>
                    </a:lnB>
                    <a:solidFill>
                      <a:srgbClr val="156082"/>
                    </a:solidFill>
                  </a:tcPr>
                </a:tc>
                <a:tc>
                  <a:txBody>
                    <a:bodyPr/>
                    <a:lstStyle/>
                    <a:p>
                      <a:pPr algn="ctr" fontAlgn="base"/>
                      <a:r>
                        <a:rPr lang="en-US" sz="1800" b="1" i="0">
                          <a:solidFill>
                            <a:srgbClr val="FFFFFF"/>
                          </a:solidFill>
                          <a:effectLst/>
                          <a:highlight>
                            <a:srgbClr val="156082"/>
                          </a:highlight>
                          <a:latin typeface="Aptos" panose="020B0004020202020204" pitchFamily="34" charset="0"/>
                        </a:rPr>
                        <a:t>After Parameter Tuning</a:t>
                      </a:r>
                      <a:endParaRPr lang="en-US" b="1" i="0">
                        <a:solidFill>
                          <a:srgbClr val="FFFFFF"/>
                        </a:solidFill>
                        <a:effectLst/>
                        <a:highlight>
                          <a:srgbClr val="156082"/>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003"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246460223"/>
                  </a:ext>
                </a:extLst>
              </a:tr>
              <a:tr h="923925">
                <a:tc>
                  <a:txBody>
                    <a:bodyPr/>
                    <a:lstStyle/>
                    <a:p>
                      <a:pPr algn="ctr" fontAlgn="base"/>
                      <a:r>
                        <a:rPr lang="en-US" sz="1800" b="0" i="0">
                          <a:solidFill>
                            <a:srgbClr val="000000"/>
                          </a:solidFill>
                          <a:effectLst/>
                          <a:highlight>
                            <a:srgbClr val="CCD2D8"/>
                          </a:highlight>
                          <a:latin typeface="Aptos" panose="020B0004020202020204" pitchFamily="34" charset="0"/>
                        </a:rPr>
                        <a:t>Mean Square Error</a:t>
                      </a:r>
                      <a:endParaRPr lang="en-US" b="0" i="0">
                        <a:solidFill>
                          <a:srgbClr val="000000"/>
                        </a:solidFill>
                        <a:effectLst/>
                        <a:highlight>
                          <a:srgbClr val="CCD2D8"/>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fontAlgn="base"/>
                      <a:r>
                        <a:rPr lang="en-US" sz="1800" b="0" i="0" dirty="0">
                          <a:solidFill>
                            <a:srgbClr val="000000"/>
                          </a:solidFill>
                          <a:effectLst/>
                          <a:highlight>
                            <a:srgbClr val="CCD2D8"/>
                          </a:highlight>
                          <a:latin typeface="Aptos" panose="020B0004020202020204" pitchFamily="34" charset="0"/>
                        </a:rPr>
                        <a:t>0.1714</a:t>
                      </a:r>
                      <a:endParaRPr lang="en-US" b="0" i="0" dirty="0">
                        <a:solidFill>
                          <a:srgbClr val="000000"/>
                        </a:solidFill>
                        <a:effectLst/>
                        <a:highlight>
                          <a:srgbClr val="CCD2D8"/>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fontAlgn="base"/>
                      <a:r>
                        <a:rPr lang="en-US" sz="1800" b="0" i="0">
                          <a:solidFill>
                            <a:srgbClr val="000000"/>
                          </a:solidFill>
                          <a:effectLst/>
                          <a:highlight>
                            <a:srgbClr val="CCD2D8"/>
                          </a:highlight>
                          <a:latin typeface="Aptos" panose="020B0004020202020204" pitchFamily="34" charset="0"/>
                        </a:rPr>
                        <a:t>0.1634</a:t>
                      </a:r>
                      <a:endParaRPr lang="en-US" b="0" i="0">
                        <a:solidFill>
                          <a:srgbClr val="000000"/>
                        </a:solidFill>
                        <a:effectLst/>
                        <a:highlight>
                          <a:srgbClr val="CCD2D8"/>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2678035990"/>
                  </a:ext>
                </a:extLst>
              </a:tr>
              <a:tr h="923925">
                <a:tc>
                  <a:txBody>
                    <a:bodyPr/>
                    <a:lstStyle/>
                    <a:p>
                      <a:pPr algn="ctr" fontAlgn="base"/>
                      <a:r>
                        <a:rPr lang="en-US" sz="1800" b="0" i="0" dirty="0">
                          <a:solidFill>
                            <a:srgbClr val="000000"/>
                          </a:solidFill>
                          <a:effectLst/>
                          <a:highlight>
                            <a:srgbClr val="E7EAED"/>
                          </a:highlight>
                          <a:latin typeface="Aptos" panose="020B0004020202020204" pitchFamily="34" charset="0"/>
                        </a:rPr>
                        <a:t>R-Square Error</a:t>
                      </a:r>
                      <a:endParaRPr lang="en-US" b="0" i="0" dirty="0">
                        <a:solidFill>
                          <a:srgbClr val="000000"/>
                        </a:solidFill>
                        <a:effectLst/>
                        <a:highlight>
                          <a:srgbClr val="E7EAED"/>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fontAlgn="base"/>
                      <a:r>
                        <a:rPr lang="en-US" sz="1800" b="0" i="0">
                          <a:solidFill>
                            <a:srgbClr val="000000"/>
                          </a:solidFill>
                          <a:effectLst/>
                          <a:highlight>
                            <a:srgbClr val="E7EAED"/>
                          </a:highlight>
                          <a:latin typeface="Aptos" panose="020B0004020202020204" pitchFamily="34" charset="0"/>
                        </a:rPr>
                        <a:t>0.3137</a:t>
                      </a:r>
                      <a:endParaRPr lang="en-US" b="0" i="0">
                        <a:solidFill>
                          <a:srgbClr val="000000"/>
                        </a:solidFill>
                        <a:effectLst/>
                        <a:highlight>
                          <a:srgbClr val="E7EAED"/>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fontAlgn="base"/>
                      <a:r>
                        <a:rPr lang="en-US" sz="1800" b="0" i="0" dirty="0">
                          <a:solidFill>
                            <a:srgbClr val="000000"/>
                          </a:solidFill>
                          <a:effectLst/>
                          <a:highlight>
                            <a:srgbClr val="E7EAED"/>
                          </a:highlight>
                          <a:latin typeface="Aptos" panose="020B0004020202020204" pitchFamily="34" charset="0"/>
                        </a:rPr>
                        <a:t>0.3457</a:t>
                      </a:r>
                      <a:endParaRPr lang="en-US" b="0" i="0" dirty="0">
                        <a:solidFill>
                          <a:srgbClr val="000000"/>
                        </a:solidFill>
                        <a:effectLst/>
                        <a:highlight>
                          <a:srgbClr val="E7EAED"/>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636556963"/>
                  </a:ext>
                </a:extLst>
              </a:tr>
            </a:tbl>
          </a:graphicData>
        </a:graphic>
      </p:graphicFrame>
      <p:sp>
        <p:nvSpPr>
          <p:cNvPr id="6" name="TextBox 4">
            <a:extLst>
              <a:ext uri="{FF2B5EF4-FFF2-40B4-BE49-F238E27FC236}">
                <a16:creationId xmlns:a16="http://schemas.microsoft.com/office/drawing/2014/main" id="{D2F7B68A-031A-BD76-EF00-8C9BA71243DF}"/>
              </a:ext>
            </a:extLst>
          </p:cNvPr>
          <p:cNvSpPr txBox="1"/>
          <p:nvPr/>
        </p:nvSpPr>
        <p:spPr>
          <a:xfrm>
            <a:off x="3703608" y="4979852"/>
            <a:ext cx="520192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Table : 1 Results Comparison</a:t>
            </a:r>
          </a:p>
        </p:txBody>
      </p:sp>
    </p:spTree>
    <p:extLst>
      <p:ext uri="{BB962C8B-B14F-4D97-AF65-F5344CB8AC3E}">
        <p14:creationId xmlns:p14="http://schemas.microsoft.com/office/powerpoint/2010/main" val="3103670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4FC2-6990-EC75-52FC-F9E981FDBCAB}"/>
              </a:ext>
            </a:extLst>
          </p:cNvPr>
          <p:cNvSpPr>
            <a:spLocks noGrp="1"/>
          </p:cNvSpPr>
          <p:nvPr>
            <p:ph type="ctrTitle"/>
          </p:nvPr>
        </p:nvSpPr>
        <p:spPr>
          <a:xfrm>
            <a:off x="761803" y="350196"/>
            <a:ext cx="4646904" cy="1624520"/>
          </a:xfrm>
        </p:spPr>
        <p:txBody>
          <a:bodyPr vert="horz" lIns="91440" tIns="45720" rIns="91440" bIns="45720" rtlCol="0" anchor="ctr">
            <a:normAutofit/>
          </a:bodyPr>
          <a:lstStyle/>
          <a:p>
            <a:pPr algn="l"/>
            <a:r>
              <a:rPr lang="en-US" sz="4000" dirty="0">
                <a:latin typeface="Times New Roman" panose="02020603050405020304" pitchFamily="18" charset="0"/>
                <a:cs typeface="Times New Roman" panose="02020603050405020304" pitchFamily="18" charset="0"/>
              </a:rPr>
              <a:t>Decision Tree</a:t>
            </a:r>
          </a:p>
        </p:txBody>
      </p:sp>
      <p:sp>
        <p:nvSpPr>
          <p:cNvPr id="3" name="Subtitle 2">
            <a:extLst>
              <a:ext uri="{FF2B5EF4-FFF2-40B4-BE49-F238E27FC236}">
                <a16:creationId xmlns:a16="http://schemas.microsoft.com/office/drawing/2014/main" id="{01A24EBE-8BA7-CCE2-E6DA-0368415DC2A2}"/>
              </a:ext>
            </a:extLst>
          </p:cNvPr>
          <p:cNvSpPr>
            <a:spLocks noGrp="1"/>
          </p:cNvSpPr>
          <p:nvPr>
            <p:ph type="subTitle" idx="1"/>
          </p:nvPr>
        </p:nvSpPr>
        <p:spPr>
          <a:xfrm>
            <a:off x="761802" y="1589650"/>
            <a:ext cx="4646905" cy="4766700"/>
          </a:xfrm>
        </p:spPr>
        <p:txBody>
          <a:bodyPr vert="horz" lIns="91440" tIns="45720" rIns="91440" bIns="45720" rtlCol="0" anchor="ctr">
            <a:normAutofit/>
          </a:bodyPr>
          <a:lstStyle/>
          <a:p>
            <a:pPr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Why decision tree</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simple to understand and easy to interpret </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requires little data preparation</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can handle multiple out put problems</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white box model</a:t>
            </a:r>
          </a:p>
          <a:p>
            <a:pPr indent="-2286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5" name="Picture 4" descr="Seedling growing on a tree trunk">
            <a:extLst>
              <a:ext uri="{FF2B5EF4-FFF2-40B4-BE49-F238E27FC236}">
                <a16:creationId xmlns:a16="http://schemas.microsoft.com/office/drawing/2014/main" id="{36ABE8B2-1AAF-AE7D-4757-70DED68D290F}"/>
              </a:ext>
            </a:extLst>
          </p:cNvPr>
          <p:cNvPicPr>
            <a:picLocks noChangeAspect="1"/>
          </p:cNvPicPr>
          <p:nvPr/>
        </p:nvPicPr>
        <p:blipFill rotWithShape="1">
          <a:blip r:embed="rId2"/>
          <a:srcRect l="20991" r="18719" b="-1"/>
          <a:stretch/>
        </p:blipFill>
        <p:spPr>
          <a:xfrm>
            <a:off x="6096000" y="1"/>
            <a:ext cx="6102825" cy="6858000"/>
          </a:xfrm>
          <a:prstGeom prst="rect">
            <a:avLst/>
          </a:prstGeom>
        </p:spPr>
      </p:pic>
      <p:pic>
        <p:nvPicPr>
          <p:cNvPr id="4" name="Content Placeholder 4">
            <a:extLst>
              <a:ext uri="{FF2B5EF4-FFF2-40B4-BE49-F238E27FC236}">
                <a16:creationId xmlns:a16="http://schemas.microsoft.com/office/drawing/2014/main" id="{46A868CC-4F1D-A375-59DB-0E400CCC5834}"/>
              </a:ext>
            </a:extLst>
          </p:cNvPr>
          <p:cNvPicPr>
            <a:picLocks noChangeAspect="1"/>
          </p:cNvPicPr>
          <p:nvPr/>
        </p:nvPicPr>
        <p:blipFill>
          <a:blip r:embed="rId3"/>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2360200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03D2-24B1-C2B9-BAC3-5B04B5A416FC}"/>
              </a:ext>
            </a:extLst>
          </p:cNvPr>
          <p:cNvSpPr>
            <a:spLocks noGrp="1"/>
          </p:cNvSpPr>
          <p:nvPr>
            <p:ph type="ctrTitle"/>
          </p:nvPr>
        </p:nvSpPr>
        <p:spPr>
          <a:xfrm>
            <a:off x="1006900" y="1188637"/>
            <a:ext cx="2749174" cy="4480726"/>
          </a:xfrm>
        </p:spPr>
        <p:txBody>
          <a:bodyPr vert="horz" lIns="91440" tIns="45720" rIns="91440" bIns="45720" rtlCol="0" anchor="ctr">
            <a:normAutofit/>
          </a:bodyPr>
          <a:lstStyle/>
          <a:p>
            <a:pPr algn="r"/>
            <a:r>
              <a:rPr lang="en-US" sz="6600" kern="1200" dirty="0">
                <a:solidFill>
                  <a:schemeClr val="tx1"/>
                </a:solidFill>
                <a:latin typeface="+mj-lt"/>
                <a:ea typeface="+mj-ea"/>
                <a:cs typeface="+mj-cs"/>
              </a:rPr>
              <a:t>Process</a:t>
            </a:r>
          </a:p>
        </p:txBody>
      </p:sp>
      <p:sp>
        <p:nvSpPr>
          <p:cNvPr id="3" name="Subtitle 2">
            <a:extLst>
              <a:ext uri="{FF2B5EF4-FFF2-40B4-BE49-F238E27FC236}">
                <a16:creationId xmlns:a16="http://schemas.microsoft.com/office/drawing/2014/main" id="{E40BB0BF-B6CB-7954-A1D6-624336A07BA8}"/>
              </a:ext>
            </a:extLst>
          </p:cNvPr>
          <p:cNvSpPr>
            <a:spLocks noGrp="1"/>
          </p:cNvSpPr>
          <p:nvPr>
            <p:ph type="subTitle" idx="1"/>
          </p:nvPr>
        </p:nvSpPr>
        <p:spPr>
          <a:xfrm>
            <a:off x="4529797" y="520505"/>
            <a:ext cx="6655303" cy="5972370"/>
          </a:xfrm>
        </p:spPr>
        <p:txBody>
          <a:bodyPr vert="horz" lIns="91440" tIns="45720" rIns="91440" bIns="45720" rtlCol="0" anchor="ctr">
            <a:normAutofit/>
          </a:bodyPr>
          <a:lstStyle/>
          <a:p>
            <a:pPr indent="-22860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preparation</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decision tree doesn’t required lots of data preparation but we made sure to remove the rows with </a:t>
            </a:r>
            <a:r>
              <a:rPr lang="en-US" dirty="0" err="1">
                <a:latin typeface="Times New Roman" panose="02020603050405020304" pitchFamily="18" charset="0"/>
                <a:cs typeface="Times New Roman" panose="02020603050405020304" pitchFamily="18" charset="0"/>
              </a:rPr>
              <a:t>NaN</a:t>
            </a:r>
            <a:r>
              <a:rPr lang="en-US" dirty="0">
                <a:latin typeface="Times New Roman" panose="02020603050405020304" pitchFamily="18" charset="0"/>
                <a:cs typeface="Times New Roman" panose="02020603050405020304" pitchFamily="18" charset="0"/>
              </a:rPr>
              <a:t> value which reduce the count from 1844 to 1743</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decision tree only takes numerical values we changed the columns with strings to numerical using </a:t>
            </a:r>
            <a:r>
              <a:rPr lang="en-US" dirty="0" err="1">
                <a:latin typeface="Times New Roman" panose="02020603050405020304" pitchFamily="18" charset="0"/>
                <a:cs typeface="Times New Roman" panose="02020603050405020304" pitchFamily="18" charset="0"/>
              </a:rPr>
              <a:t>LabelEncoder</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sklearn</a:t>
            </a:r>
            <a:endParaRPr lang="en-US" dirty="0">
              <a:latin typeface="Times New Roman" panose="02020603050405020304" pitchFamily="18" charset="0"/>
              <a:cs typeface="Times New Roman" panose="02020603050405020304" pitchFamily="18" charset="0"/>
            </a:endParaRP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Assigned “Result of the game” as target variable and rest of the 16 variables as independent variable</a:t>
            </a:r>
          </a:p>
          <a:p>
            <a:pPr marL="342900" indent="-2286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first iteration we kept testing and training to 30% and 70%</a:t>
            </a:r>
          </a:p>
          <a:p>
            <a:pPr indent="-228600" algn="l">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342900" indent="-228600" algn="l">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CFB940AC-5DCF-EEC7-22F3-66CC0DC74FD6}"/>
              </a:ext>
            </a:extLst>
          </p:cNvPr>
          <p:cNvPicPr>
            <a:picLocks noChangeAspect="1"/>
          </p:cNvPicPr>
          <p:nvPr/>
        </p:nvPicPr>
        <p:blipFill>
          <a:blip r:embed="rId2"/>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108867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E698-75A9-2E62-56CB-C232BC62B84C}"/>
              </a:ext>
            </a:extLst>
          </p:cNvPr>
          <p:cNvSpPr>
            <a:spLocks noGrp="1"/>
          </p:cNvSpPr>
          <p:nvPr>
            <p:ph type="title"/>
          </p:nvPr>
        </p:nvSpPr>
        <p:spPr>
          <a:xfrm>
            <a:off x="3213516" y="529541"/>
            <a:ext cx="4474648" cy="448765"/>
          </a:xfrm>
        </p:spPr>
        <p:txBody>
          <a:bodyPr>
            <a:normAutofit fontScale="90000"/>
          </a:bodyPr>
          <a:lstStyle/>
          <a:p>
            <a:r>
              <a:rPr lang="en-US" sz="5400" b="1" dirty="0"/>
              <a:t>Model Execution</a:t>
            </a:r>
          </a:p>
        </p:txBody>
      </p:sp>
      <p:pic>
        <p:nvPicPr>
          <p:cNvPr id="11" name="Picture 10">
            <a:extLst>
              <a:ext uri="{FF2B5EF4-FFF2-40B4-BE49-F238E27FC236}">
                <a16:creationId xmlns:a16="http://schemas.microsoft.com/office/drawing/2014/main" id="{1B784273-D969-6054-F801-898FEC410154}"/>
              </a:ext>
            </a:extLst>
          </p:cNvPr>
          <p:cNvPicPr>
            <a:picLocks noChangeAspect="1"/>
          </p:cNvPicPr>
          <p:nvPr/>
        </p:nvPicPr>
        <p:blipFill>
          <a:blip r:embed="rId2"/>
          <a:stretch>
            <a:fillRect/>
          </a:stretch>
        </p:blipFill>
        <p:spPr>
          <a:xfrm>
            <a:off x="435512" y="1892748"/>
            <a:ext cx="3983410" cy="1229283"/>
          </a:xfrm>
          <a:prstGeom prst="rect">
            <a:avLst/>
          </a:prstGeom>
        </p:spPr>
      </p:pic>
      <p:sp>
        <p:nvSpPr>
          <p:cNvPr id="3" name="Content Placeholder 2">
            <a:extLst>
              <a:ext uri="{FF2B5EF4-FFF2-40B4-BE49-F238E27FC236}">
                <a16:creationId xmlns:a16="http://schemas.microsoft.com/office/drawing/2014/main" id="{3267F19A-116C-4992-55A4-B6677EF94B62}"/>
              </a:ext>
            </a:extLst>
          </p:cNvPr>
          <p:cNvSpPr>
            <a:spLocks noGrp="1"/>
          </p:cNvSpPr>
          <p:nvPr>
            <p:ph idx="1"/>
          </p:nvPr>
        </p:nvSpPr>
        <p:spPr>
          <a:xfrm>
            <a:off x="4978300" y="1364566"/>
            <a:ext cx="6778188" cy="5331655"/>
          </a:xfrm>
        </p:spPr>
        <p:txBody>
          <a:bodyPr anchor="t">
            <a:noAutofit/>
          </a:bodyPr>
          <a:lstStyle/>
          <a:p>
            <a:pPr marL="0" indent="0" algn="just">
              <a:buNone/>
            </a:pPr>
            <a:r>
              <a:rPr lang="en-US" sz="2400" b="1" u="sng" dirty="0">
                <a:latin typeface="Times New Roman" panose="02020603050405020304" pitchFamily="18" charset="0"/>
                <a:cs typeface="Times New Roman" panose="02020603050405020304" pitchFamily="18" charset="0"/>
              </a:rPr>
              <a:t>1</a:t>
            </a:r>
            <a:r>
              <a:rPr lang="en-US" sz="2400" b="1" u="sng" baseline="30000" dirty="0">
                <a:latin typeface="Times New Roman" panose="02020603050405020304" pitchFamily="18" charset="0"/>
                <a:cs typeface="Times New Roman" panose="02020603050405020304" pitchFamily="18" charset="0"/>
              </a:rPr>
              <a:t>st</a:t>
            </a:r>
            <a:r>
              <a:rPr lang="en-US" sz="2400" b="1" u="sng" dirty="0">
                <a:latin typeface="Times New Roman" panose="02020603050405020304" pitchFamily="18" charset="0"/>
                <a:cs typeface="Times New Roman" panose="02020603050405020304" pitchFamily="18" charset="0"/>
              </a:rPr>
              <a:t> Iteration</a:t>
            </a:r>
          </a:p>
          <a:p>
            <a:pPr marL="0" indent="0" algn="just">
              <a:buNone/>
            </a:pPr>
            <a:r>
              <a:rPr lang="en-US" sz="2400" dirty="0">
                <a:latin typeface="Times New Roman" panose="02020603050405020304" pitchFamily="18" charset="0"/>
                <a:cs typeface="Times New Roman" panose="02020603050405020304" pitchFamily="18" charset="0"/>
              </a:rPr>
              <a:t>With our first iteration it didn’t yield the good result. </a:t>
            </a:r>
          </a:p>
          <a:p>
            <a:pPr marL="0" indent="0" algn="just">
              <a:buNone/>
            </a:pPr>
            <a:r>
              <a:rPr lang="en-US" sz="2400" dirty="0">
                <a:latin typeface="Times New Roman" panose="02020603050405020304" pitchFamily="18" charset="0"/>
                <a:cs typeface="Times New Roman" panose="02020603050405020304" pitchFamily="18" charset="0"/>
              </a:rPr>
              <a:t>MSE was 0.3266 which means </a:t>
            </a:r>
            <a:r>
              <a:rPr lang="en-US" sz="2400" b="0" i="0" dirty="0">
                <a:effectLst/>
                <a:latin typeface="Times New Roman" panose="02020603050405020304" pitchFamily="18" charset="0"/>
                <a:cs typeface="Times New Roman" panose="02020603050405020304" pitchFamily="18" charset="0"/>
              </a:rPr>
              <a:t>on average, the squared difference between the actual and predicted values is relatively high.</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Similarly R2 was -0.3068, which means my model is</a:t>
            </a:r>
            <a:r>
              <a:rPr lang="en-US" sz="2400" b="0" i="0" dirty="0">
                <a:effectLst/>
                <a:latin typeface="Times New Roman" panose="02020603050405020304" pitchFamily="18" charset="0"/>
                <a:cs typeface="Times New Roman" panose="02020603050405020304" pitchFamily="18" charset="0"/>
              </a:rPr>
              <a:t> performing poorly and may be worse than simply predicting the mean of the dependent variable.</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E86010FC-8651-AD43-2C91-6FDCF1AA22E5}"/>
              </a:ext>
            </a:extLst>
          </p:cNvPr>
          <p:cNvPicPr>
            <a:picLocks noChangeAspect="1"/>
          </p:cNvPicPr>
          <p:nvPr/>
        </p:nvPicPr>
        <p:blipFill>
          <a:blip r:embed="rId3"/>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1817259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864-CEB2-BCAB-E4A7-C94F076024DF}"/>
              </a:ext>
            </a:extLst>
          </p:cNvPr>
          <p:cNvSpPr>
            <a:spLocks noGrp="1"/>
          </p:cNvSpPr>
          <p:nvPr>
            <p:ph type="title"/>
          </p:nvPr>
        </p:nvSpPr>
        <p:spPr/>
        <p:txBody>
          <a:bodyPr/>
          <a:lstStyle/>
          <a:p>
            <a:r>
              <a:rPr lang="en-US" dirty="0"/>
              <a:t>2</a:t>
            </a:r>
            <a:r>
              <a:rPr lang="en-US" baseline="30000" dirty="0"/>
              <a:t>nd</a:t>
            </a:r>
            <a:r>
              <a:rPr lang="en-US" dirty="0"/>
              <a:t> iteration after optimizing the hyper parameter</a:t>
            </a:r>
          </a:p>
        </p:txBody>
      </p:sp>
      <p:sp>
        <p:nvSpPr>
          <p:cNvPr id="3" name="Content Placeholder 2">
            <a:extLst>
              <a:ext uri="{FF2B5EF4-FFF2-40B4-BE49-F238E27FC236}">
                <a16:creationId xmlns:a16="http://schemas.microsoft.com/office/drawing/2014/main" id="{95FFD4D4-A8AE-9E3B-52ED-C96163070497}"/>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For second 2</a:t>
            </a:r>
            <a:r>
              <a:rPr lang="en-US" sz="2400" baseline="30000" dirty="0">
                <a:latin typeface="Times New Roman" panose="02020603050405020304" pitchFamily="18" charset="0"/>
                <a:cs typeface="Times New Roman" panose="02020603050405020304" pitchFamily="18" charset="0"/>
              </a:rPr>
              <a:t>nd</a:t>
            </a:r>
            <a:r>
              <a:rPr lang="en-US" sz="2400" dirty="0">
                <a:latin typeface="Times New Roman" panose="02020603050405020304" pitchFamily="18" charset="0"/>
                <a:cs typeface="Times New Roman" panose="02020603050405020304" pitchFamily="18" charset="0"/>
              </a:rPr>
              <a:t> iteration first we optimize the hyper parameter using </a:t>
            </a:r>
            <a:r>
              <a:rPr lang="en-US" sz="2400" dirty="0" err="1">
                <a:latin typeface="Times New Roman" panose="02020603050405020304" pitchFamily="18" charset="0"/>
                <a:cs typeface="Times New Roman" panose="02020603050405020304" pitchFamily="18" charset="0"/>
              </a:rPr>
              <a:t>RandomizedSearchCV</a:t>
            </a:r>
            <a:r>
              <a:rPr lang="en-US" sz="2400" dirty="0">
                <a:latin typeface="Times New Roman" panose="02020603050405020304" pitchFamily="18" charset="0"/>
                <a:cs typeface="Times New Roman" panose="02020603050405020304" pitchFamily="18" charset="0"/>
              </a:rPr>
              <a:t> from </a:t>
            </a:r>
            <a:r>
              <a:rPr lang="en-US" sz="2400" dirty="0" err="1">
                <a:latin typeface="Times New Roman" panose="02020603050405020304" pitchFamily="18" charset="0"/>
                <a:cs typeface="Times New Roman" panose="02020603050405020304" pitchFamily="18" charset="0"/>
              </a:rPr>
              <a:t>sklearn</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gave best </a:t>
            </a:r>
            <a:r>
              <a:rPr lang="en-US" sz="2400" dirty="0" err="1">
                <a:latin typeface="Times New Roman" panose="02020603050405020304" pitchFamily="18" charset="0"/>
                <a:cs typeface="Times New Roman" panose="02020603050405020304" pitchFamily="18" charset="0"/>
              </a:rPr>
              <a:t>estimater</a:t>
            </a:r>
            <a:r>
              <a:rPr lang="en-US" sz="2400" dirty="0">
                <a:latin typeface="Times New Roman" panose="02020603050405020304" pitchFamily="18" charset="0"/>
                <a:cs typeface="Times New Roman" panose="02020603050405020304" pitchFamily="18" charset="0"/>
              </a:rPr>
              <a:t> hyper parameter to be max depth = 15, criterion = entropy </a:t>
            </a:r>
          </a:p>
          <a:p>
            <a:pPr algn="just"/>
            <a:r>
              <a:rPr lang="en-US" sz="2400" dirty="0">
                <a:latin typeface="Times New Roman" panose="02020603050405020304" pitchFamily="18" charset="0"/>
                <a:cs typeface="Times New Roman" panose="02020603050405020304" pitchFamily="18" charset="0"/>
              </a:rPr>
              <a:t>With this parameter it gave model with accuracy as below</a:t>
            </a:r>
          </a:p>
          <a:p>
            <a:pPr lvl="1" algn="just"/>
            <a:r>
              <a:rPr lang="en-US" dirty="0">
                <a:latin typeface="Times New Roman" panose="02020603050405020304" pitchFamily="18" charset="0"/>
                <a:cs typeface="Times New Roman" panose="02020603050405020304" pitchFamily="18" charset="0"/>
              </a:rPr>
              <a:t>Train Accuracy - : 0.720</a:t>
            </a:r>
          </a:p>
          <a:p>
            <a:pPr lvl="1" algn="just"/>
            <a:r>
              <a:rPr lang="en-US" dirty="0">
                <a:latin typeface="Times New Roman" panose="02020603050405020304" pitchFamily="18" charset="0"/>
                <a:cs typeface="Times New Roman" panose="02020603050405020304" pitchFamily="18" charset="0"/>
              </a:rPr>
              <a:t>Test Accuracy - : 0.628</a:t>
            </a:r>
          </a:p>
          <a:p>
            <a:pPr marL="457200" lvl="1" indent="0">
              <a:buNone/>
            </a:pPr>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F4683F50-751D-DE97-F8F7-8F167AE69AD6}"/>
              </a:ext>
            </a:extLst>
          </p:cNvPr>
          <p:cNvSpPr>
            <a:spLocks noGrp="1"/>
          </p:cNvSpPr>
          <p:nvPr>
            <p:ph type="sldNum" sz="quarter" idx="12"/>
          </p:nvPr>
        </p:nvSpPr>
        <p:spPr/>
        <p:txBody>
          <a:bodyPr/>
          <a:lstStyle/>
          <a:p>
            <a:fld id="{F860F34E-4A79-A240-AEA8-3E29BB228B1B}" type="slidenum">
              <a:rPr lang="en-US" smtClean="0"/>
              <a:t>27</a:t>
            </a:fld>
            <a:endParaRPr lang="en-US"/>
          </a:p>
        </p:txBody>
      </p:sp>
      <p:pic>
        <p:nvPicPr>
          <p:cNvPr id="8" name="Picture 7">
            <a:extLst>
              <a:ext uri="{FF2B5EF4-FFF2-40B4-BE49-F238E27FC236}">
                <a16:creationId xmlns:a16="http://schemas.microsoft.com/office/drawing/2014/main" id="{7B4C9519-014C-F19D-D80B-C8D4FF76FEFA}"/>
              </a:ext>
            </a:extLst>
          </p:cNvPr>
          <p:cNvPicPr>
            <a:picLocks noChangeAspect="1"/>
          </p:cNvPicPr>
          <p:nvPr/>
        </p:nvPicPr>
        <p:blipFill>
          <a:blip r:embed="rId2"/>
          <a:stretch>
            <a:fillRect/>
          </a:stretch>
        </p:blipFill>
        <p:spPr>
          <a:xfrm>
            <a:off x="5477388" y="4692064"/>
            <a:ext cx="6048375" cy="1304925"/>
          </a:xfrm>
          <a:prstGeom prst="rect">
            <a:avLst/>
          </a:prstGeom>
        </p:spPr>
      </p:pic>
      <p:pic>
        <p:nvPicPr>
          <p:cNvPr id="9" name="Content Placeholder 4">
            <a:extLst>
              <a:ext uri="{FF2B5EF4-FFF2-40B4-BE49-F238E27FC236}">
                <a16:creationId xmlns:a16="http://schemas.microsoft.com/office/drawing/2014/main" id="{53670CB1-3FB6-1950-E38B-C4D9FE171629}"/>
              </a:ext>
            </a:extLst>
          </p:cNvPr>
          <p:cNvPicPr>
            <a:picLocks noChangeAspect="1"/>
          </p:cNvPicPr>
          <p:nvPr/>
        </p:nvPicPr>
        <p:blipFill>
          <a:blip r:embed="rId3"/>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26996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895E-C64A-45E1-2288-47C8EA97427F}"/>
              </a:ext>
            </a:extLst>
          </p:cNvPr>
          <p:cNvSpPr>
            <a:spLocks noGrp="1"/>
          </p:cNvSpPr>
          <p:nvPr>
            <p:ph type="title"/>
          </p:nvPr>
        </p:nvSpPr>
        <p:spPr>
          <a:xfrm>
            <a:off x="761800" y="762001"/>
            <a:ext cx="5334197" cy="1708242"/>
          </a:xfrm>
        </p:spPr>
        <p:txBody>
          <a:bodyPr anchor="ctr">
            <a:normAutofit/>
          </a:bodyPr>
          <a:lstStyle/>
          <a:p>
            <a:r>
              <a:rPr lang="en-US" sz="4000" dirty="0"/>
              <a:t>Random Forest</a:t>
            </a:r>
          </a:p>
        </p:txBody>
      </p:sp>
      <p:sp>
        <p:nvSpPr>
          <p:cNvPr id="3" name="Content Placeholder 2">
            <a:extLst>
              <a:ext uri="{FF2B5EF4-FFF2-40B4-BE49-F238E27FC236}">
                <a16:creationId xmlns:a16="http://schemas.microsoft.com/office/drawing/2014/main" id="{2C8BBEBA-EB34-A498-2B01-1EBA2AA20AB9}"/>
              </a:ext>
            </a:extLst>
          </p:cNvPr>
          <p:cNvSpPr>
            <a:spLocks noGrp="1"/>
          </p:cNvSpPr>
          <p:nvPr>
            <p:ph idx="1"/>
          </p:nvPr>
        </p:nvSpPr>
        <p:spPr>
          <a:xfrm>
            <a:off x="761800" y="2470244"/>
            <a:ext cx="5334197" cy="3769835"/>
          </a:xfrm>
        </p:spPr>
        <p:txBody>
          <a:bodyPr anchor="ctr">
            <a:normAutofit/>
          </a:bodyPr>
          <a:lstStyle/>
          <a:p>
            <a:pPr marL="0" marR="0" indent="0">
              <a:lnSpc>
                <a:spcPct val="107000"/>
              </a:lnSpc>
              <a:spcBef>
                <a:spcPts val="0"/>
              </a:spcBef>
              <a:spcAft>
                <a:spcPts val="80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Why?</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000" dirty="0">
                <a:latin typeface="Times New Roman" panose="02020603050405020304" pitchFamily="18" charset="0"/>
                <a:cs typeface="Times New Roman" panose="02020603050405020304" pitchFamily="18" charset="0"/>
              </a:rPr>
              <a:t>We have poor result form Decision tree</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000" dirty="0">
                <a:latin typeface="Times New Roman" panose="02020603050405020304" pitchFamily="18" charset="0"/>
                <a:cs typeface="Times New Roman" panose="02020603050405020304" pitchFamily="18" charset="0"/>
              </a:rPr>
              <a:t>Random forest is more robust to outlier</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000" dirty="0">
                <a:latin typeface="Times New Roman" panose="02020603050405020304" pitchFamily="18" charset="0"/>
                <a:cs typeface="Times New Roman" panose="02020603050405020304" pitchFamily="18" charset="0"/>
              </a:rPr>
              <a:t>It has lower variance and reduce the </a:t>
            </a:r>
          </a:p>
          <a:p>
            <a:pPr marL="0" marR="0">
              <a:lnSpc>
                <a:spcPct val="107000"/>
              </a:lnSpc>
              <a:spcBef>
                <a:spcPts val="0"/>
              </a:spcBef>
              <a:spcAft>
                <a:spcPts val="800"/>
              </a:spcAft>
            </a:pPr>
            <a:r>
              <a:rPr lang="en-US" sz="2000" dirty="0">
                <a:latin typeface="Times New Roman" panose="02020603050405020304" pitchFamily="18" charset="0"/>
                <a:cs typeface="Times New Roman" panose="02020603050405020304" pitchFamily="18" charset="0"/>
              </a:rPr>
              <a:t>    overfitting</a:t>
            </a:r>
          </a:p>
          <a:p>
            <a:r>
              <a:rPr lang="en-US" sz="2000" dirty="0">
                <a:latin typeface="Times New Roman" panose="02020603050405020304" pitchFamily="18" charset="0"/>
                <a:cs typeface="Times New Roman" panose="02020603050405020304" pitchFamily="18" charset="0"/>
              </a:rPr>
              <a:t>Data Preparation</a:t>
            </a:r>
          </a:p>
          <a:p>
            <a:pPr marL="0" indent="0">
              <a:buNone/>
            </a:pPr>
            <a:r>
              <a:rPr lang="en-US" sz="2000" dirty="0">
                <a:latin typeface="Times New Roman" panose="02020603050405020304" pitchFamily="18" charset="0"/>
                <a:cs typeface="Times New Roman" panose="02020603050405020304" pitchFamily="18" charset="0"/>
              </a:rPr>
              <a:t>We kept same data set up that we used for decision tree for method as well</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5" name="Picture 4" descr="Vibrant green forest">
            <a:extLst>
              <a:ext uri="{FF2B5EF4-FFF2-40B4-BE49-F238E27FC236}">
                <a16:creationId xmlns:a16="http://schemas.microsoft.com/office/drawing/2014/main" id="{7341C574-4DF6-B454-E5EC-348B4A46E0D7}"/>
              </a:ext>
            </a:extLst>
          </p:cNvPr>
          <p:cNvPicPr>
            <a:picLocks noChangeAspect="1"/>
          </p:cNvPicPr>
          <p:nvPr/>
        </p:nvPicPr>
        <p:blipFill rotWithShape="1">
          <a:blip r:embed="rId2"/>
          <a:srcRect l="21580" r="2658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4" name="Content Placeholder 4">
            <a:extLst>
              <a:ext uri="{FF2B5EF4-FFF2-40B4-BE49-F238E27FC236}">
                <a16:creationId xmlns:a16="http://schemas.microsoft.com/office/drawing/2014/main" id="{4633F038-0244-A1AE-32F9-8E874A416A29}"/>
              </a:ext>
            </a:extLst>
          </p:cNvPr>
          <p:cNvPicPr>
            <a:picLocks noChangeAspect="1"/>
          </p:cNvPicPr>
          <p:nvPr/>
        </p:nvPicPr>
        <p:blipFill>
          <a:blip r:embed="rId3"/>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1508321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70356-CF63-237B-46DC-2647E59D6D85}"/>
              </a:ext>
            </a:extLst>
          </p:cNvPr>
          <p:cNvSpPr>
            <a:spLocks noGrp="1"/>
          </p:cNvSpPr>
          <p:nvPr>
            <p:ph type="title"/>
          </p:nvPr>
        </p:nvSpPr>
        <p:spPr>
          <a:xfrm>
            <a:off x="4797501" y="329184"/>
            <a:ext cx="6755626" cy="1783080"/>
          </a:xfrm>
        </p:spPr>
        <p:txBody>
          <a:bodyPr anchor="b">
            <a:normAutofit/>
          </a:bodyPr>
          <a:lstStyle/>
          <a:p>
            <a:r>
              <a:rPr lang="en-US" sz="5400" dirty="0"/>
              <a:t>Hyper parameter </a:t>
            </a:r>
            <a:r>
              <a:rPr lang="en-US" sz="5400" dirty="0">
                <a:latin typeface="Times New Roman" panose="02020603050405020304" pitchFamily="18" charset="0"/>
                <a:cs typeface="Times New Roman" panose="02020603050405020304" pitchFamily="18" charset="0"/>
              </a:rPr>
              <a:t>tuning</a:t>
            </a:r>
            <a:r>
              <a:rPr lang="en-US" sz="5400" dirty="0"/>
              <a:t> </a:t>
            </a:r>
          </a:p>
        </p:txBody>
      </p:sp>
      <p:pic>
        <p:nvPicPr>
          <p:cNvPr id="7" name="Picture 6">
            <a:extLst>
              <a:ext uri="{FF2B5EF4-FFF2-40B4-BE49-F238E27FC236}">
                <a16:creationId xmlns:a16="http://schemas.microsoft.com/office/drawing/2014/main" id="{6DAFE9BD-BB8F-AF67-9EB2-0D46043FC2D0}"/>
              </a:ext>
            </a:extLst>
          </p:cNvPr>
          <p:cNvPicPr>
            <a:picLocks noChangeAspect="1"/>
          </p:cNvPicPr>
          <p:nvPr/>
        </p:nvPicPr>
        <p:blipFill rotWithShape="1">
          <a:blip r:embed="rId2"/>
          <a:srcRect l="7817" r="11935" b="3"/>
          <a:stretch/>
        </p:blipFill>
        <p:spPr>
          <a:xfrm>
            <a:off x="147446" y="481950"/>
            <a:ext cx="4014216" cy="3864131"/>
          </a:xfrm>
          <a:prstGeom prst="rect">
            <a:avLst/>
          </a:prstGeom>
        </p:spPr>
      </p:pic>
      <p:sp>
        <p:nvSpPr>
          <p:cNvPr id="2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3DB94E-D1BF-DBD7-845B-C65E935FB441}"/>
              </a:ext>
            </a:extLst>
          </p:cNvPr>
          <p:cNvSpPr>
            <a:spLocks noGrp="1"/>
          </p:cNvSpPr>
          <p:nvPr>
            <p:ph idx="1"/>
          </p:nvPr>
        </p:nvSpPr>
        <p:spPr>
          <a:xfrm>
            <a:off x="4797494" y="2706624"/>
            <a:ext cx="6755626" cy="3483864"/>
          </a:xfrm>
        </p:spPr>
        <p:txBody>
          <a:bodyPr>
            <a:normAutofit/>
          </a:bodyPr>
          <a:lstStyle/>
          <a:p>
            <a:pPr algn="just"/>
            <a:r>
              <a:rPr lang="en-US" sz="2400" dirty="0">
                <a:latin typeface="Times New Roman" panose="02020603050405020304" pitchFamily="18" charset="0"/>
                <a:cs typeface="Times New Roman" panose="02020603050405020304" pitchFamily="18" charset="0"/>
              </a:rPr>
              <a:t>For Random forest we did the hyper parameter tuning using </a:t>
            </a:r>
            <a:r>
              <a:rPr lang="en-US" sz="2400" dirty="0" err="1">
                <a:latin typeface="Times New Roman" panose="02020603050405020304" pitchFamily="18" charset="0"/>
                <a:cs typeface="Times New Roman" panose="02020603050405020304" pitchFamily="18" charset="0"/>
              </a:rPr>
              <a:t>GridSearchCV</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gave the best estimator with hyper parameter </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max_feature</a:t>
            </a:r>
            <a:r>
              <a:rPr lang="en-US" sz="2400" dirty="0">
                <a:latin typeface="Times New Roman" panose="02020603050405020304" pitchFamily="18" charset="0"/>
                <a:cs typeface="Times New Roman" panose="02020603050405020304" pitchFamily="18" charset="0"/>
              </a:rPr>
              <a:t> : 5 and </a:t>
            </a:r>
            <a:r>
              <a:rPr lang="en-US" sz="2400" dirty="0" err="1">
                <a:latin typeface="Times New Roman" panose="02020603050405020304" pitchFamily="18" charset="0"/>
                <a:cs typeface="Times New Roman" panose="02020603050405020304" pitchFamily="18" charset="0"/>
              </a:rPr>
              <a:t>n_estimators</a:t>
            </a:r>
            <a:r>
              <a:rPr lang="en-US" sz="2400" dirty="0">
                <a:latin typeface="Times New Roman" panose="02020603050405020304" pitchFamily="18" charset="0"/>
                <a:cs typeface="Times New Roman" panose="02020603050405020304" pitchFamily="18" charset="0"/>
              </a:rPr>
              <a:t>: 180</a:t>
            </a:r>
          </a:p>
          <a:p>
            <a:pPr marL="0" indent="0" algn="just">
              <a:buNone/>
            </a:pPr>
            <a:r>
              <a:rPr lang="en-US" sz="2400" dirty="0">
                <a:latin typeface="Times New Roman" panose="02020603050405020304" pitchFamily="18" charset="0"/>
                <a:cs typeface="Times New Roman" panose="02020603050405020304" pitchFamily="18" charset="0"/>
              </a:rPr>
              <a:t>	This model had accuracy of 76%</a:t>
            </a:r>
          </a:p>
        </p:txBody>
      </p:sp>
      <p:sp>
        <p:nvSpPr>
          <p:cNvPr id="4" name="Slide Number Placeholder 3">
            <a:extLst>
              <a:ext uri="{FF2B5EF4-FFF2-40B4-BE49-F238E27FC236}">
                <a16:creationId xmlns:a16="http://schemas.microsoft.com/office/drawing/2014/main" id="{EF311335-5BD7-D593-8210-D1AAEB9A0E9D}"/>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pPr>
                <a:spcAft>
                  <a:spcPts val="600"/>
                </a:spcAft>
              </a:pPr>
              <a:t>29</a:t>
            </a:fld>
            <a:endParaRPr lang="en-US"/>
          </a:p>
        </p:txBody>
      </p:sp>
      <p:pic>
        <p:nvPicPr>
          <p:cNvPr id="9" name="Picture 8">
            <a:extLst>
              <a:ext uri="{FF2B5EF4-FFF2-40B4-BE49-F238E27FC236}">
                <a16:creationId xmlns:a16="http://schemas.microsoft.com/office/drawing/2014/main" id="{D4E5FCCB-8F2E-9594-83B4-DEB56AA23CC5}"/>
              </a:ext>
            </a:extLst>
          </p:cNvPr>
          <p:cNvPicPr>
            <a:picLocks noChangeAspect="1"/>
          </p:cNvPicPr>
          <p:nvPr/>
        </p:nvPicPr>
        <p:blipFill>
          <a:blip r:embed="rId3"/>
          <a:stretch>
            <a:fillRect/>
          </a:stretch>
        </p:blipFill>
        <p:spPr>
          <a:xfrm>
            <a:off x="235017" y="4975457"/>
            <a:ext cx="5133975" cy="714375"/>
          </a:xfrm>
          <a:prstGeom prst="rect">
            <a:avLst/>
          </a:prstGeom>
        </p:spPr>
      </p:pic>
      <p:pic>
        <p:nvPicPr>
          <p:cNvPr id="11" name="Content Placeholder 4">
            <a:extLst>
              <a:ext uri="{FF2B5EF4-FFF2-40B4-BE49-F238E27FC236}">
                <a16:creationId xmlns:a16="http://schemas.microsoft.com/office/drawing/2014/main" id="{FA0DC29E-8549-83F6-31CE-193A033D7C12}"/>
              </a:ext>
            </a:extLst>
          </p:cNvPr>
          <p:cNvPicPr>
            <a:picLocks noChangeAspect="1"/>
          </p:cNvPicPr>
          <p:nvPr/>
        </p:nvPicPr>
        <p:blipFill>
          <a:blip r:embed="rId4"/>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41337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764988" y="3345195"/>
            <a:ext cx="3368969" cy="167610"/>
          </a:xfrm>
          <a:prstGeom prst="rect">
            <a:avLst/>
          </a:prstGeom>
        </p:spPr>
      </p:pic>
      <p:sp>
        <p:nvSpPr>
          <p:cNvPr id="18" name="Freeform: Shape 1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5759354" y="457201"/>
            <a:ext cx="5337270" cy="1835911"/>
          </a:xfrm>
        </p:spPr>
        <p:txBody>
          <a:bodyPr anchor="b">
            <a:normAutofit/>
          </a:bodyPr>
          <a:lstStyle/>
          <a:p>
            <a:r>
              <a:rPr lang="en-US" sz="5400" b="1">
                <a:solidFill>
                  <a:srgbClr val="FFFFFF"/>
                </a:solidFill>
                <a:latin typeface="Times New Roman" panose="02020603050405020304" pitchFamily="18" charset="0"/>
                <a:cs typeface="Times New Roman" panose="02020603050405020304" pitchFamily="18" charset="0"/>
              </a:rPr>
              <a:t>Agenda</a:t>
            </a:r>
            <a:endParaRPr lang="en-US" sz="5400">
              <a:solidFill>
                <a:srgbClr val="FFFFFF"/>
              </a:solidFill>
              <a:latin typeface="Times New Roman" panose="02020603050405020304" pitchFamily="18" charset="0"/>
              <a:cs typeface="Times New Roman" panose="02020603050405020304" pitchFamily="18" charset="0"/>
            </a:endParaRPr>
          </a:p>
        </p:txBody>
      </p:sp>
      <p:sp>
        <p:nvSpPr>
          <p:cNvPr id="20"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5759354" y="2798064"/>
            <a:ext cx="5461095" cy="3417611"/>
          </a:xfrm>
        </p:spPr>
        <p:txBody>
          <a:bodyPr anchor="t">
            <a:normAutofit/>
          </a:bodyPr>
          <a:lstStyle/>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Title</a:t>
            </a:r>
            <a:endParaRPr lang="en-US" sz="1000" dirty="0">
              <a:solidFill>
                <a:srgbClr val="FFFFFF"/>
              </a:solidFill>
              <a:latin typeface="Times New Roman" panose="02020603050405020304" pitchFamily="18" charset="0"/>
              <a:cs typeface="Times New Roman" panose="02020603050405020304" pitchFamily="18" charset="0"/>
            </a:endParaRPr>
          </a:p>
          <a:p>
            <a:pPr>
              <a:buFont typeface="+mj-lt"/>
              <a:buAutoNum type="arabicPeriod"/>
            </a:pPr>
            <a:r>
              <a:rPr lang="en-US" sz="1000" dirty="0">
                <a:solidFill>
                  <a:srgbClr val="FFFFFF"/>
                </a:solidFill>
                <a:latin typeface="Times New Roman" panose="02020603050405020304" pitchFamily="18" charset="0"/>
                <a:cs typeface="Times New Roman" panose="02020603050405020304" pitchFamily="18" charset="0"/>
              </a:rPr>
              <a:t>Introduction and Background</a:t>
            </a:r>
            <a:endParaRPr lang="en-US" sz="1000" b="0" i="0" dirty="0">
              <a:solidFill>
                <a:srgbClr val="FFFFFF"/>
              </a:solidFill>
              <a:effectLst/>
              <a:latin typeface="Times New Roman" panose="02020603050405020304" pitchFamily="18" charset="0"/>
              <a:cs typeface="Times New Roman" panose="02020603050405020304" pitchFamily="18" charset="0"/>
            </a:endParaRPr>
          </a:p>
          <a:p>
            <a:pPr>
              <a:buFont typeface="+mj-lt"/>
              <a:buAutoNum type="arabicPeriod"/>
            </a:pPr>
            <a:r>
              <a:rPr lang="en-US" sz="1000" dirty="0">
                <a:solidFill>
                  <a:srgbClr val="FFFFFF"/>
                </a:solidFill>
                <a:latin typeface="Times New Roman" panose="02020603050405020304" pitchFamily="18" charset="0"/>
                <a:cs typeface="Times New Roman" panose="02020603050405020304" pitchFamily="18" charset="0"/>
              </a:rPr>
              <a:t>Problem Statement</a:t>
            </a:r>
          </a:p>
          <a:p>
            <a:pPr>
              <a:buFont typeface="+mj-lt"/>
              <a:buAutoNum type="arabicPeriod"/>
            </a:pPr>
            <a:r>
              <a:rPr lang="en-US" sz="1000" dirty="0">
                <a:solidFill>
                  <a:srgbClr val="FFFFFF"/>
                </a:solidFill>
                <a:latin typeface="Times New Roman" panose="02020603050405020304" pitchFamily="18" charset="0"/>
                <a:cs typeface="Times New Roman" panose="02020603050405020304" pitchFamily="18" charset="0"/>
              </a:rPr>
              <a:t>Literature Review</a:t>
            </a:r>
            <a:endParaRPr lang="en-US" sz="1000" b="0" i="0" dirty="0">
              <a:solidFill>
                <a:srgbClr val="FFFFFF"/>
              </a:solidFill>
              <a:effectLst/>
              <a:latin typeface="Times New Roman" panose="02020603050405020304" pitchFamily="18" charset="0"/>
              <a:cs typeface="Times New Roman" panose="02020603050405020304" pitchFamily="18" charset="0"/>
            </a:endParaRP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Objectives</a:t>
            </a: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Data Collection and Research Design</a:t>
            </a: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Exploratory data analysis (EDA)</a:t>
            </a:r>
          </a:p>
          <a:p>
            <a:pPr>
              <a:buFont typeface="+mj-lt"/>
              <a:buAutoNum type="arabicPeriod"/>
            </a:pPr>
            <a:r>
              <a:rPr lang="en-US" sz="1000" dirty="0">
                <a:solidFill>
                  <a:srgbClr val="FFFFFF"/>
                </a:solidFill>
                <a:latin typeface="Times New Roman" panose="02020603050405020304" pitchFamily="18" charset="0"/>
                <a:cs typeface="Times New Roman" panose="02020603050405020304" pitchFamily="18" charset="0"/>
              </a:rPr>
              <a:t>Data Analysis</a:t>
            </a: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Data Analysis and Model Description</a:t>
            </a: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Data Visualization and Results</a:t>
            </a: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Conclusion</a:t>
            </a:r>
          </a:p>
          <a:p>
            <a:pPr>
              <a:buFont typeface="+mj-lt"/>
              <a:buAutoNum type="arabicPeriod"/>
            </a:pPr>
            <a:r>
              <a:rPr lang="en-US" sz="1000" b="0" i="0" dirty="0">
                <a:solidFill>
                  <a:srgbClr val="FFFFFF"/>
                </a:solidFill>
                <a:effectLst/>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a:xfrm>
            <a:off x="10058400" y="6356350"/>
            <a:ext cx="1295400" cy="365125"/>
          </a:xfrm>
        </p:spPr>
        <p:txBody>
          <a:bodyPr>
            <a:normAutofit/>
          </a:bodyPr>
          <a:lstStyle/>
          <a:p>
            <a:pPr>
              <a:spcAft>
                <a:spcPts val="600"/>
              </a:spcAft>
            </a:pPr>
            <a:fld id="{F860F34E-4A79-A240-AEA8-3E29BB228B1B}" type="slidenum">
              <a:rPr lang="en-US">
                <a:solidFill>
                  <a:srgbClr val="FFFFFF"/>
                </a:solidFill>
                <a:latin typeface="Times New Roman" panose="02020603050405020304" pitchFamily="18" charset="0"/>
                <a:cs typeface="Times New Roman" panose="02020603050405020304" pitchFamily="18" charset="0"/>
              </a:rPr>
              <a:pPr>
                <a:spcAft>
                  <a:spcPts val="600"/>
                </a:spcAft>
              </a:pPr>
              <a:t>3</a:t>
            </a:fld>
            <a:endParaRPr lang="en-US">
              <a:solidFill>
                <a:srgbClr val="FFFFFF"/>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Tree>
    <p:extLst>
      <p:ext uri="{BB962C8B-B14F-4D97-AF65-F5344CB8AC3E}">
        <p14:creationId xmlns:p14="http://schemas.microsoft.com/office/powerpoint/2010/main" val="4040071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4DE1-E69E-84F3-47A2-BC97BF9209C2}"/>
              </a:ext>
            </a:extLst>
          </p:cNvPr>
          <p:cNvSpPr>
            <a:spLocks noGrp="1"/>
          </p:cNvSpPr>
          <p:nvPr>
            <p:ph type="title"/>
          </p:nvPr>
        </p:nvSpPr>
        <p:spPr>
          <a:xfrm>
            <a:off x="761803" y="1084855"/>
            <a:ext cx="4646904" cy="1624520"/>
          </a:xfrm>
        </p:spPr>
        <p:txBody>
          <a:bodyPr anchor="ctr">
            <a:normAutofit/>
          </a:bodyPr>
          <a:lstStyle/>
          <a:p>
            <a:r>
              <a:rPr lang="en-US" sz="4000" b="1" dirty="0"/>
              <a:t>Process</a:t>
            </a:r>
          </a:p>
        </p:txBody>
      </p:sp>
      <p:sp>
        <p:nvSpPr>
          <p:cNvPr id="3" name="Content Placeholder 2">
            <a:extLst>
              <a:ext uri="{FF2B5EF4-FFF2-40B4-BE49-F238E27FC236}">
                <a16:creationId xmlns:a16="http://schemas.microsoft.com/office/drawing/2014/main" id="{6ADA05DC-8B50-771A-D087-C2B16A495A30}"/>
              </a:ext>
            </a:extLst>
          </p:cNvPr>
          <p:cNvSpPr>
            <a:spLocks noGrp="1"/>
          </p:cNvSpPr>
          <p:nvPr>
            <p:ph idx="1"/>
          </p:nvPr>
        </p:nvSpPr>
        <p:spPr>
          <a:xfrm>
            <a:off x="761803" y="1974716"/>
            <a:ext cx="4527650" cy="3798429"/>
          </a:xfrm>
        </p:spPr>
        <p:txBody>
          <a:bodyPr anchor="ctr">
            <a:normAutofit/>
          </a:bodyPr>
          <a:lstStyle/>
          <a:p>
            <a:pPr algn="just"/>
            <a:r>
              <a:rPr lang="en-US" sz="2000" dirty="0">
                <a:latin typeface="Times New Roman" panose="02020603050405020304" pitchFamily="18" charset="0"/>
                <a:cs typeface="Times New Roman" panose="02020603050405020304" pitchFamily="18" charset="0"/>
              </a:rPr>
              <a:t>As decision tree, for this model as well have train to test data with split of 70% to 30%</a:t>
            </a:r>
          </a:p>
          <a:p>
            <a:pPr algn="just"/>
            <a:r>
              <a:rPr lang="en-US" sz="2000" dirty="0">
                <a:latin typeface="Times New Roman" panose="02020603050405020304" pitchFamily="18" charset="0"/>
                <a:cs typeface="Times New Roman" panose="02020603050405020304" pitchFamily="18" charset="0"/>
              </a:rPr>
              <a:t>Assigned Result of the game as target variable and rest as independent variable</a:t>
            </a:r>
          </a:p>
          <a:p>
            <a:pPr algn="just"/>
            <a:r>
              <a:rPr lang="en-US" sz="2000" dirty="0">
                <a:latin typeface="Times New Roman" panose="02020603050405020304" pitchFamily="18" charset="0"/>
                <a:cs typeface="Times New Roman" panose="02020603050405020304" pitchFamily="18" charset="0"/>
              </a:rPr>
              <a:t>For running the model we used </a:t>
            </a:r>
            <a:r>
              <a:rPr lang="en-US" sz="2000" dirty="0" err="1">
                <a:latin typeface="Times New Roman" panose="02020603050405020304" pitchFamily="18" charset="0"/>
                <a:cs typeface="Times New Roman" panose="02020603050405020304" pitchFamily="18" charset="0"/>
              </a:rPr>
              <a:t>RandomForestClassifier</a:t>
            </a:r>
            <a:r>
              <a:rPr lang="en-US" sz="2000" dirty="0">
                <a:latin typeface="Times New Roman" panose="02020603050405020304" pitchFamily="18" charset="0"/>
                <a:cs typeface="Times New Roman" panose="02020603050405020304" pitchFamily="18" charset="0"/>
              </a:rPr>
              <a:t> for </a:t>
            </a:r>
            <a:r>
              <a:rPr lang="en-US" sz="2000" dirty="0" err="1">
                <a:latin typeface="Times New Roman" panose="02020603050405020304" pitchFamily="18" charset="0"/>
                <a:cs typeface="Times New Roman" panose="02020603050405020304" pitchFamily="18" charset="0"/>
              </a:rPr>
              <a:t>skelarn</a:t>
            </a:r>
            <a:r>
              <a:rPr lang="en-US" sz="2000" dirty="0">
                <a:latin typeface="Times New Roman" panose="02020603050405020304" pitchFamily="18" charset="0"/>
                <a:cs typeface="Times New Roman" panose="02020603050405020304" pitchFamily="18" charset="0"/>
              </a:rPr>
              <a:t> </a:t>
            </a:r>
          </a:p>
        </p:txBody>
      </p:sp>
      <p:pic>
        <p:nvPicPr>
          <p:cNvPr id="5" name="Picture 4" descr="Cubes connected with a red line">
            <a:extLst>
              <a:ext uri="{FF2B5EF4-FFF2-40B4-BE49-F238E27FC236}">
                <a16:creationId xmlns:a16="http://schemas.microsoft.com/office/drawing/2014/main" id="{F4FE87AC-4E29-56B8-DECE-EDC0D2D8D023}"/>
              </a:ext>
            </a:extLst>
          </p:cNvPr>
          <p:cNvPicPr>
            <a:picLocks noChangeAspect="1"/>
          </p:cNvPicPr>
          <p:nvPr/>
        </p:nvPicPr>
        <p:blipFill rotWithShape="1">
          <a:blip r:embed="rId2"/>
          <a:srcRect l="21454" r="10024" b="-1"/>
          <a:stretch/>
        </p:blipFill>
        <p:spPr>
          <a:xfrm>
            <a:off x="6096000" y="1"/>
            <a:ext cx="6102825" cy="6858000"/>
          </a:xfrm>
          <a:prstGeom prst="rect">
            <a:avLst/>
          </a:prstGeom>
        </p:spPr>
      </p:pic>
      <p:pic>
        <p:nvPicPr>
          <p:cNvPr id="4" name="Content Placeholder 4">
            <a:extLst>
              <a:ext uri="{FF2B5EF4-FFF2-40B4-BE49-F238E27FC236}">
                <a16:creationId xmlns:a16="http://schemas.microsoft.com/office/drawing/2014/main" id="{4BAD6680-A69D-2CB0-3BF0-45EC86E34525}"/>
              </a:ext>
            </a:extLst>
          </p:cNvPr>
          <p:cNvPicPr>
            <a:picLocks noChangeAspect="1"/>
          </p:cNvPicPr>
          <p:nvPr/>
        </p:nvPicPr>
        <p:blipFill>
          <a:blip r:embed="rId3"/>
          <a:stretch>
            <a:fillRect/>
          </a:stretch>
        </p:blipFill>
        <p:spPr>
          <a:xfrm>
            <a:off x="435512" y="5743067"/>
            <a:ext cx="1783080" cy="749808"/>
          </a:xfrm>
          <a:prstGeom prst="rect">
            <a:avLst/>
          </a:prstGeom>
        </p:spPr>
      </p:pic>
    </p:spTree>
    <p:extLst>
      <p:ext uri="{BB962C8B-B14F-4D97-AF65-F5344CB8AC3E}">
        <p14:creationId xmlns:p14="http://schemas.microsoft.com/office/powerpoint/2010/main" val="1299784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w of samples for medical testing">
            <a:extLst>
              <a:ext uri="{FF2B5EF4-FFF2-40B4-BE49-F238E27FC236}">
                <a16:creationId xmlns:a16="http://schemas.microsoft.com/office/drawing/2014/main" id="{0FF8C9F7-C32B-EE3F-40A1-0331B50A7DC3}"/>
              </a:ext>
            </a:extLst>
          </p:cNvPr>
          <p:cNvPicPr>
            <a:picLocks noChangeAspect="1"/>
          </p:cNvPicPr>
          <p:nvPr/>
        </p:nvPicPr>
        <p:blipFill rotWithShape="1">
          <a:blip r:embed="rId2"/>
          <a:srcRect l="40833"/>
          <a:stretch/>
        </p:blipFill>
        <p:spPr>
          <a:xfrm>
            <a:off x="-1" y="-2"/>
            <a:ext cx="5410198" cy="6858002"/>
          </a:xfrm>
          <a:prstGeom prst="rect">
            <a:avLst/>
          </a:prstGeom>
        </p:spPr>
      </p:pic>
      <p:sp>
        <p:nvSpPr>
          <p:cNvPr id="2" name="Title 1">
            <a:extLst>
              <a:ext uri="{FF2B5EF4-FFF2-40B4-BE49-F238E27FC236}">
                <a16:creationId xmlns:a16="http://schemas.microsoft.com/office/drawing/2014/main" id="{6BF5D4D7-6A36-6390-9AA8-6398C2BE39DC}"/>
              </a:ext>
            </a:extLst>
          </p:cNvPr>
          <p:cNvSpPr>
            <a:spLocks noGrp="1"/>
          </p:cNvSpPr>
          <p:nvPr>
            <p:ph type="title"/>
          </p:nvPr>
        </p:nvSpPr>
        <p:spPr>
          <a:xfrm>
            <a:off x="6115317" y="405685"/>
            <a:ext cx="5464968" cy="761933"/>
          </a:xfrm>
        </p:spPr>
        <p:txBody>
          <a:bodyPr>
            <a:normAutofit/>
          </a:bodyPr>
          <a:lstStyle/>
          <a:p>
            <a:r>
              <a:rPr lang="en-US" sz="4000" dirty="0"/>
              <a:t>Accuracy check </a:t>
            </a:r>
          </a:p>
        </p:txBody>
      </p:sp>
      <p:sp>
        <p:nvSpPr>
          <p:cNvPr id="3" name="Content Placeholder 2">
            <a:extLst>
              <a:ext uri="{FF2B5EF4-FFF2-40B4-BE49-F238E27FC236}">
                <a16:creationId xmlns:a16="http://schemas.microsoft.com/office/drawing/2014/main" id="{4C6A0FB7-05D1-D8C3-6EEB-AEFD4954DEB3}"/>
              </a:ext>
            </a:extLst>
          </p:cNvPr>
          <p:cNvSpPr>
            <a:spLocks noGrp="1"/>
          </p:cNvSpPr>
          <p:nvPr>
            <p:ph idx="1"/>
          </p:nvPr>
        </p:nvSpPr>
        <p:spPr>
          <a:xfrm>
            <a:off x="6096000" y="1723753"/>
            <a:ext cx="5247340" cy="3792300"/>
          </a:xfrm>
        </p:spPr>
        <p:txBody>
          <a:bodyPr anchor="ctr">
            <a:normAutofit/>
          </a:bodyPr>
          <a:lstStyle/>
          <a:p>
            <a:pPr marL="0" indent="0" algn="just">
              <a:buNone/>
            </a:pPr>
            <a:r>
              <a:rPr lang="en-US" sz="2000" dirty="0">
                <a:latin typeface="Times New Roman" panose="02020603050405020304" pitchFamily="18" charset="0"/>
                <a:cs typeface="Times New Roman" panose="02020603050405020304" pitchFamily="18" charset="0"/>
              </a:rPr>
              <a:t>In order to check the accuracy, we ran confusion matrix</a:t>
            </a: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True Negatives (TN): 182</a:t>
            </a: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False Positives (FP): 68</a:t>
            </a: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False Negatives (FN): 68</a:t>
            </a: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True Positives (TP): 205</a:t>
            </a: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56E43B5-B968-86EF-5A05-E49A75F1D320}"/>
              </a:ext>
            </a:extLst>
          </p:cNvPr>
          <p:cNvPicPr>
            <a:picLocks noChangeAspect="1"/>
          </p:cNvPicPr>
          <p:nvPr/>
        </p:nvPicPr>
        <p:blipFill>
          <a:blip r:embed="rId3"/>
          <a:stretch>
            <a:fillRect/>
          </a:stretch>
        </p:blipFill>
        <p:spPr>
          <a:xfrm>
            <a:off x="0" y="1989956"/>
            <a:ext cx="5182875" cy="4082233"/>
          </a:xfrm>
          <a:prstGeom prst="rect">
            <a:avLst/>
          </a:prstGeom>
        </p:spPr>
      </p:pic>
      <p:pic>
        <p:nvPicPr>
          <p:cNvPr id="4" name="Content Placeholder 4">
            <a:extLst>
              <a:ext uri="{FF2B5EF4-FFF2-40B4-BE49-F238E27FC236}">
                <a16:creationId xmlns:a16="http://schemas.microsoft.com/office/drawing/2014/main" id="{AA889EAC-7818-1CF7-D569-F2264F7A0D8D}"/>
              </a:ext>
            </a:extLst>
          </p:cNvPr>
          <p:cNvPicPr>
            <a:picLocks noChangeAspect="1"/>
          </p:cNvPicPr>
          <p:nvPr/>
        </p:nvPicPr>
        <p:blipFill>
          <a:blip r:embed="rId4"/>
          <a:stretch>
            <a:fillRect/>
          </a:stretch>
        </p:blipFill>
        <p:spPr>
          <a:xfrm>
            <a:off x="9797205" y="6072189"/>
            <a:ext cx="1783080" cy="749808"/>
          </a:xfrm>
          <a:prstGeom prst="rect">
            <a:avLst/>
          </a:prstGeom>
        </p:spPr>
      </p:pic>
      <p:pic>
        <p:nvPicPr>
          <p:cNvPr id="9" name="Picture 8">
            <a:extLst>
              <a:ext uri="{FF2B5EF4-FFF2-40B4-BE49-F238E27FC236}">
                <a16:creationId xmlns:a16="http://schemas.microsoft.com/office/drawing/2014/main" id="{FBEF72AF-6B91-E049-515D-126FFA9D0FDB}"/>
              </a:ext>
            </a:extLst>
          </p:cNvPr>
          <p:cNvPicPr>
            <a:picLocks noChangeAspect="1"/>
          </p:cNvPicPr>
          <p:nvPr/>
        </p:nvPicPr>
        <p:blipFill>
          <a:blip r:embed="rId5"/>
          <a:stretch>
            <a:fillRect/>
          </a:stretch>
        </p:blipFill>
        <p:spPr>
          <a:xfrm>
            <a:off x="769739" y="904107"/>
            <a:ext cx="3571875" cy="600075"/>
          </a:xfrm>
          <a:prstGeom prst="rect">
            <a:avLst/>
          </a:prstGeom>
        </p:spPr>
      </p:pic>
    </p:spTree>
    <p:extLst>
      <p:ext uri="{BB962C8B-B14F-4D97-AF65-F5344CB8AC3E}">
        <p14:creationId xmlns:p14="http://schemas.microsoft.com/office/powerpoint/2010/main" val="349579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87FF-EC74-3E06-0455-F67D635FC440}"/>
              </a:ext>
            </a:extLst>
          </p:cNvPr>
          <p:cNvSpPr>
            <a:spLocks noGrp="1"/>
          </p:cNvSpPr>
          <p:nvPr>
            <p:ph type="title"/>
          </p:nvPr>
        </p:nvSpPr>
        <p:spPr>
          <a:xfrm>
            <a:off x="6803409" y="762001"/>
            <a:ext cx="4156512" cy="1708244"/>
          </a:xfrm>
        </p:spPr>
        <p:txBody>
          <a:bodyPr anchor="ctr">
            <a:normAutofit fontScale="90000"/>
          </a:bodyPr>
          <a:lstStyle/>
          <a:p>
            <a:r>
              <a:rPr lang="en-US" sz="3100" dirty="0">
                <a:latin typeface="Times New Roman" panose="02020603050405020304" pitchFamily="18" charset="0"/>
                <a:cs typeface="Times New Roman" panose="02020603050405020304" pitchFamily="18" charset="0"/>
              </a:rPr>
              <a:t>AUROC (</a:t>
            </a:r>
            <a:r>
              <a:rPr lang="en-US" sz="3100" i="0" dirty="0">
                <a:effectLst/>
                <a:latin typeface="Times New Roman" panose="02020603050405020304" pitchFamily="18" charset="0"/>
                <a:cs typeface="Times New Roman" panose="02020603050405020304" pitchFamily="18" charset="0"/>
              </a:rPr>
              <a:t>Area Under the Receiver Operating Characteristic curve) to test the performance of th</a:t>
            </a:r>
            <a:r>
              <a:rPr lang="en-US" sz="3100" dirty="0">
                <a:latin typeface="Times New Roman" panose="02020603050405020304" pitchFamily="18" charset="0"/>
                <a:cs typeface="Times New Roman" panose="02020603050405020304" pitchFamily="18" charset="0"/>
              </a:rPr>
              <a:t>e model</a:t>
            </a:r>
          </a:p>
        </p:txBody>
      </p:sp>
      <p:pic>
        <p:nvPicPr>
          <p:cNvPr id="5" name="Picture 4" descr="White puzzle with one red piece">
            <a:extLst>
              <a:ext uri="{FF2B5EF4-FFF2-40B4-BE49-F238E27FC236}">
                <a16:creationId xmlns:a16="http://schemas.microsoft.com/office/drawing/2014/main" id="{33106FE7-5394-F39A-A2FB-5FC0913EC3CB}"/>
              </a:ext>
            </a:extLst>
          </p:cNvPr>
          <p:cNvPicPr>
            <a:picLocks noChangeAspect="1"/>
          </p:cNvPicPr>
          <p:nvPr/>
        </p:nvPicPr>
        <p:blipFill rotWithShape="1">
          <a:blip r:embed="rId2"/>
          <a:srcRect l="25802" r="24198"/>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11A9094C-FFE7-C291-3539-3E12A4D027B9}"/>
              </a:ext>
            </a:extLst>
          </p:cNvPr>
          <p:cNvSpPr>
            <a:spLocks noGrp="1"/>
          </p:cNvSpPr>
          <p:nvPr>
            <p:ph idx="1"/>
          </p:nvPr>
        </p:nvSpPr>
        <p:spPr>
          <a:xfrm>
            <a:off x="6803409" y="2470245"/>
            <a:ext cx="4156512" cy="3769835"/>
          </a:xfrm>
        </p:spPr>
        <p:txBody>
          <a:bodyPr anchor="ctr">
            <a:normAutofit/>
          </a:bodyPr>
          <a:lstStyle/>
          <a:p>
            <a:pPr marL="0" indent="0" algn="just">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Auroc</a:t>
            </a:r>
            <a:r>
              <a:rPr lang="en-US" sz="1800" dirty="0">
                <a:latin typeface="Times New Roman" panose="02020603050405020304" pitchFamily="18" charset="0"/>
                <a:cs typeface="Times New Roman" panose="02020603050405020304" pitchFamily="18" charset="0"/>
              </a:rPr>
              <a:t> gave the value of 0.84 </a:t>
            </a:r>
          </a:p>
          <a:p>
            <a:pPr marL="342900" indent="-342900" algn="just">
              <a:buAutoNum type="arabicPeriod"/>
            </a:pPr>
            <a:r>
              <a:rPr lang="en-US" sz="1800" b="0" i="0" dirty="0">
                <a:solidFill>
                  <a:srgbClr val="0D0D0D"/>
                </a:solidFill>
                <a:effectLst/>
                <a:latin typeface="Times New Roman" panose="02020603050405020304" pitchFamily="18" charset="0"/>
                <a:cs typeface="Times New Roman" panose="02020603050405020304" pitchFamily="18" charset="0"/>
              </a:rPr>
              <a:t>the model has good discriminatory power</a:t>
            </a:r>
          </a:p>
          <a:p>
            <a:pPr marL="457200" indent="-457200" algn="just">
              <a:buAutoNum type="arabicPeriod"/>
            </a:pPr>
            <a:r>
              <a:rPr lang="en-US" sz="1800" b="0" i="0" dirty="0">
                <a:solidFill>
                  <a:srgbClr val="0D0D0D"/>
                </a:solidFill>
                <a:effectLst/>
                <a:latin typeface="Times New Roman" panose="02020603050405020304" pitchFamily="18" charset="0"/>
                <a:cs typeface="Times New Roman" panose="02020603050405020304" pitchFamily="18" charset="0"/>
              </a:rPr>
              <a:t>the model's performance is significantly better than random chance, but it may not be perfect</a:t>
            </a:r>
            <a:endParaRPr lang="en-US" sz="1800" dirty="0">
              <a:latin typeface="Times New Roman" panose="02020603050405020304" pitchFamily="18" charset="0"/>
              <a:cs typeface="Times New Roman" panose="02020603050405020304" pitchFamily="18" charset="0"/>
            </a:endParaRPr>
          </a:p>
          <a:p>
            <a:pPr marL="457200" indent="-457200" algn="just">
              <a:buAutoNum type="arabicPeriod"/>
            </a:pPr>
            <a:r>
              <a:rPr lang="en-US" sz="1800" dirty="0">
                <a:latin typeface="Times New Roman" panose="02020603050405020304" pitchFamily="18" charset="0"/>
                <a:cs typeface="Times New Roman" panose="02020603050405020304" pitchFamily="18" charset="0"/>
              </a:rPr>
              <a:t> and over it is a good model that </a:t>
            </a:r>
            <a:r>
              <a:rPr lang="en-US" sz="1800" b="0" i="0" dirty="0">
                <a:effectLst/>
                <a:latin typeface="Times New Roman" panose="02020603050405020304" pitchFamily="18" charset="0"/>
                <a:cs typeface="Times New Roman" panose="02020603050405020304" pitchFamily="18" charset="0"/>
              </a:rPr>
              <a:t>has a relatively good ability to distinguish between the two classes</a:t>
            </a:r>
            <a:endParaRPr lang="en-US"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1AC1888E-38E2-2F4B-37A5-527E9D7E5408}"/>
              </a:ext>
            </a:extLst>
          </p:cNvPr>
          <p:cNvPicPr>
            <a:picLocks noChangeAspect="1"/>
          </p:cNvPicPr>
          <p:nvPr/>
        </p:nvPicPr>
        <p:blipFill>
          <a:blip r:embed="rId3"/>
          <a:stretch>
            <a:fillRect/>
          </a:stretch>
        </p:blipFill>
        <p:spPr>
          <a:xfrm>
            <a:off x="252356" y="5804568"/>
            <a:ext cx="1783080" cy="749808"/>
          </a:xfrm>
          <a:prstGeom prst="rect">
            <a:avLst/>
          </a:prstGeom>
        </p:spPr>
      </p:pic>
      <p:pic>
        <p:nvPicPr>
          <p:cNvPr id="8" name="Picture 7">
            <a:extLst>
              <a:ext uri="{FF2B5EF4-FFF2-40B4-BE49-F238E27FC236}">
                <a16:creationId xmlns:a16="http://schemas.microsoft.com/office/drawing/2014/main" id="{0C00ED8C-3077-5E4D-12DD-E30533DF547E}"/>
              </a:ext>
            </a:extLst>
          </p:cNvPr>
          <p:cNvPicPr>
            <a:picLocks noChangeAspect="1"/>
          </p:cNvPicPr>
          <p:nvPr/>
        </p:nvPicPr>
        <p:blipFill>
          <a:blip r:embed="rId4"/>
          <a:stretch>
            <a:fillRect/>
          </a:stretch>
        </p:blipFill>
        <p:spPr>
          <a:xfrm>
            <a:off x="1" y="960752"/>
            <a:ext cx="6096000" cy="4843816"/>
          </a:xfrm>
          <a:prstGeom prst="rect">
            <a:avLst/>
          </a:prstGeom>
        </p:spPr>
      </p:pic>
    </p:spTree>
    <p:extLst>
      <p:ext uri="{BB962C8B-B14F-4D97-AF65-F5344CB8AC3E}">
        <p14:creationId xmlns:p14="http://schemas.microsoft.com/office/powerpoint/2010/main" val="406468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CD06-5525-486F-2E89-AC1FCFB93ED4}"/>
              </a:ext>
            </a:extLst>
          </p:cNvPr>
          <p:cNvSpPr>
            <a:spLocks noGrp="1"/>
          </p:cNvSpPr>
          <p:nvPr>
            <p:ph type="title"/>
          </p:nvPr>
        </p:nvSpPr>
        <p:spPr/>
        <p:txBody>
          <a:bodyPr/>
          <a:lstStyle/>
          <a:p>
            <a:r>
              <a:rPr lang="en-US" b="1" dirty="0">
                <a:solidFill>
                  <a:srgbClr val="079418"/>
                </a:solidFill>
                <a:latin typeface="Times New Roman" panose="02020603050405020304" pitchFamily="18" charset="0"/>
                <a:cs typeface="Times New Roman" panose="02020603050405020304" pitchFamily="18" charset="0"/>
              </a:rPr>
              <a:t>Conclusion</a:t>
            </a:r>
            <a:endParaRPr lang="en-US" dirty="0"/>
          </a:p>
        </p:txBody>
      </p:sp>
      <p:sp>
        <p:nvSpPr>
          <p:cNvPr id="3" name="Content Placeholder 2">
            <a:extLst>
              <a:ext uri="{FF2B5EF4-FFF2-40B4-BE49-F238E27FC236}">
                <a16:creationId xmlns:a16="http://schemas.microsoft.com/office/drawing/2014/main" id="{5C6989FD-1D14-182A-6B8B-F43EFC86C0B7}"/>
              </a:ext>
            </a:extLst>
          </p:cNvPr>
          <p:cNvSpPr>
            <a:spLocks noGrp="1"/>
          </p:cNvSpPr>
          <p:nvPr>
            <p:ph idx="1"/>
          </p:nvPr>
        </p:nvSpPr>
        <p:spPr>
          <a:xfrm>
            <a:off x="838200" y="1739361"/>
            <a:ext cx="11076316" cy="4365716"/>
          </a:xfrm>
        </p:spPr>
        <p:txBody>
          <a:bodyPr vert="horz" lIns="91440" tIns="45720" rIns="91440" bIns="45720" rtlCol="0" anchor="t">
            <a:noAutofit/>
          </a:bodyPr>
          <a:lstStyle/>
          <a:p>
            <a:pPr marL="0" indent="0">
              <a:lnSpc>
                <a:spcPct val="150000"/>
              </a:lnSpc>
              <a:buNone/>
            </a:pPr>
            <a:r>
              <a:rPr lang="en-US" sz="2400" dirty="0">
                <a:solidFill>
                  <a:srgbClr val="0D0D0D"/>
                </a:solidFill>
                <a:latin typeface="Times New Roman"/>
                <a:ea typeface="+mn-lt"/>
                <a:cs typeface="+mn-lt"/>
              </a:rPr>
              <a:t>Among all the models we ran, Random forest yield the best result with accuracy of 76%. </a:t>
            </a:r>
          </a:p>
          <a:p>
            <a:pPr marL="0" indent="0">
              <a:lnSpc>
                <a:spcPct val="150000"/>
              </a:lnSpc>
              <a:buNone/>
            </a:pPr>
            <a:r>
              <a:rPr lang="en-US" sz="2400" dirty="0">
                <a:solidFill>
                  <a:srgbClr val="0D0D0D"/>
                </a:solidFill>
                <a:latin typeface="Times New Roman"/>
                <a:ea typeface="+mn-lt"/>
                <a:cs typeface="+mn-lt"/>
              </a:rPr>
              <a:t>Even though linear regression and logistic regression has lesser error but these models with high volume of data can be less reliable. </a:t>
            </a:r>
          </a:p>
          <a:p>
            <a:pPr marL="0" indent="0">
              <a:lnSpc>
                <a:spcPct val="150000"/>
              </a:lnSpc>
              <a:buNone/>
            </a:pPr>
            <a:r>
              <a:rPr lang="en-US" sz="2400" dirty="0">
                <a:solidFill>
                  <a:srgbClr val="0D0D0D"/>
                </a:solidFill>
                <a:latin typeface="Times New Roman"/>
                <a:ea typeface="+mn-lt"/>
                <a:cs typeface="+mn-lt"/>
              </a:rPr>
              <a:t>More over, our research has demonstrated superior performance compared to the study conducted by Yue, Chou, Hsieh, and Hsiao (2022) in forecasting tennis matches via the Glicko model. As per the article </a:t>
            </a:r>
            <a:r>
              <a:rPr lang="en-US" sz="2400" dirty="0" err="1">
                <a:solidFill>
                  <a:srgbClr val="0D0D0D"/>
                </a:solidFill>
                <a:latin typeface="Times New Roman"/>
                <a:ea typeface="+mn-lt"/>
                <a:cs typeface="+mn-lt"/>
              </a:rPr>
              <a:t>Glicko</a:t>
            </a:r>
            <a:r>
              <a:rPr lang="en-US" sz="2400" dirty="0">
                <a:solidFill>
                  <a:srgbClr val="0D0D0D"/>
                </a:solidFill>
                <a:latin typeface="Times New Roman"/>
                <a:ea typeface="+mn-lt"/>
                <a:cs typeface="+mn-lt"/>
              </a:rPr>
              <a:t> model had accuracy of 74% but our study has slightly more than it. </a:t>
            </a:r>
            <a:endParaRPr lang="en-US" sz="2400" dirty="0">
              <a:solidFill>
                <a:srgbClr val="0D0D0D"/>
              </a:solidFill>
              <a:latin typeface="Times New Roman"/>
              <a:cs typeface="Calibri"/>
            </a:endParaRPr>
          </a:p>
        </p:txBody>
      </p:sp>
      <p:sp>
        <p:nvSpPr>
          <p:cNvPr id="4" name="Slide Number Placeholder 3">
            <a:extLst>
              <a:ext uri="{FF2B5EF4-FFF2-40B4-BE49-F238E27FC236}">
                <a16:creationId xmlns:a16="http://schemas.microsoft.com/office/drawing/2014/main" id="{8C7A1AD1-BA1E-C168-44F8-24F3D03B2452}"/>
              </a:ext>
            </a:extLst>
          </p:cNvPr>
          <p:cNvSpPr>
            <a:spLocks noGrp="1"/>
          </p:cNvSpPr>
          <p:nvPr>
            <p:ph type="sldNum" sz="quarter" idx="12"/>
          </p:nvPr>
        </p:nvSpPr>
        <p:spPr/>
        <p:txBody>
          <a:bodyPr/>
          <a:lstStyle/>
          <a:p>
            <a:fld id="{F860F34E-4A79-A240-AEA8-3E29BB228B1B}" type="slidenum">
              <a:rPr lang="en-US" smtClean="0"/>
              <a:t>33</a:t>
            </a:fld>
            <a:endParaRPr lang="en-US"/>
          </a:p>
        </p:txBody>
      </p:sp>
    </p:spTree>
    <p:extLst>
      <p:ext uri="{BB962C8B-B14F-4D97-AF65-F5344CB8AC3E}">
        <p14:creationId xmlns:p14="http://schemas.microsoft.com/office/powerpoint/2010/main" val="2450268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34</a:t>
            </a:fld>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2AB92C-A2DB-4099-C70C-F90CF041ED67}"/>
              </a:ext>
            </a:extLst>
          </p:cNvPr>
          <p:cNvSpPr>
            <a:spLocks noGrp="1"/>
          </p:cNvSpPr>
          <p:nvPr>
            <p:ph idx="1"/>
          </p:nvPr>
        </p:nvSpPr>
        <p:spPr>
          <a:xfrm>
            <a:off x="795068" y="1451814"/>
            <a:ext cx="10515600" cy="4351338"/>
          </a:xfrm>
        </p:spPr>
        <p:txBody>
          <a:bodyPr vert="horz" lIns="91440" tIns="45720" rIns="91440" bIns="45720" rtlCol="0" anchor="t">
            <a:normAutofit fontScale="92500" lnSpcReduction="10000"/>
          </a:bodyPr>
          <a:lstStyle/>
          <a:p>
            <a:r>
              <a:rPr lang="en-US" sz="2400" dirty="0">
                <a:solidFill>
                  <a:srgbClr val="000000"/>
                </a:solidFill>
                <a:latin typeface="Times New Roman"/>
                <a:ea typeface="+mn-lt"/>
                <a:cs typeface="Times New Roman"/>
              </a:rPr>
              <a:t>Yue, J. C., Chou, E. P., Hsieh, M. H., &amp; Hsiao, L. C. (2022). A study of forecasting tennis matches via the Glicko model. </a:t>
            </a:r>
            <a:r>
              <a:rPr lang="en-US" sz="2400" dirty="0" err="1">
                <a:solidFill>
                  <a:srgbClr val="000000"/>
                </a:solidFill>
                <a:latin typeface="Times New Roman"/>
                <a:ea typeface="+mn-lt"/>
                <a:cs typeface="Times New Roman"/>
              </a:rPr>
              <a:t>PloS</a:t>
            </a:r>
            <a:r>
              <a:rPr lang="en-US" sz="2400" dirty="0">
                <a:solidFill>
                  <a:srgbClr val="000000"/>
                </a:solidFill>
                <a:latin typeface="Times New Roman"/>
                <a:ea typeface="+mn-lt"/>
                <a:cs typeface="Times New Roman"/>
              </a:rPr>
              <a:t> one, 17(4), e0266838. https://doi.org/10.1371/journal.pone.0266838</a:t>
            </a:r>
          </a:p>
          <a:p>
            <a:r>
              <a:rPr lang="en-US" sz="2400" err="1">
                <a:latin typeface="Times New Roman"/>
                <a:ea typeface="+mn-lt"/>
                <a:cs typeface="Times New Roman"/>
              </a:rPr>
              <a:t>Herbinet</a:t>
            </a:r>
            <a:r>
              <a:rPr lang="en-US" sz="2400">
                <a:latin typeface="Times New Roman"/>
                <a:ea typeface="+mn-lt"/>
                <a:cs typeface="Times New Roman"/>
              </a:rPr>
              <a:t>, C. (2018). Predicting football results using machine learning techniques. </a:t>
            </a:r>
            <a:r>
              <a:rPr lang="en-US" sz="2400" dirty="0">
                <a:latin typeface="Times New Roman"/>
                <a:ea typeface="+mn-lt"/>
                <a:cs typeface="Times New Roman"/>
              </a:rPr>
              <a:t>MEng thesis, Imperial College London. </a:t>
            </a:r>
            <a:endParaRPr lang="en-US" sz="2400">
              <a:latin typeface="Times New Roman"/>
              <a:ea typeface="+mn-lt"/>
              <a:cs typeface="Calibri" panose="020F0502020204030204"/>
            </a:endParaRPr>
          </a:p>
          <a:p>
            <a:r>
              <a:rPr lang="en-US" sz="2400" dirty="0">
                <a:latin typeface="Times New Roman"/>
                <a:ea typeface="+mn-lt"/>
                <a:cs typeface="Times New Roman"/>
              </a:rPr>
              <a:t>Joseph, A., Fenton, N. E., Neil, M. (2006). Predicting football results using Bayesian nets and other machine learning techniques. Knowledge-Based Systems, 19(7), 544-553. </a:t>
            </a:r>
            <a:endParaRPr lang="en-US" sz="2400">
              <a:latin typeface="Times New Roman"/>
              <a:ea typeface="+mn-lt"/>
              <a:cs typeface="Calibri"/>
            </a:endParaRPr>
          </a:p>
          <a:p>
            <a:r>
              <a:rPr lang="en-US" sz="2400" err="1">
                <a:latin typeface="Times New Roman"/>
                <a:ea typeface="+mn-lt"/>
                <a:cs typeface="Times New Roman"/>
              </a:rPr>
              <a:t>Prasetio</a:t>
            </a:r>
            <a:r>
              <a:rPr lang="en-US" sz="2400" dirty="0">
                <a:latin typeface="Times New Roman"/>
                <a:ea typeface="+mn-lt"/>
                <a:cs typeface="Times New Roman"/>
              </a:rPr>
              <a:t>, D. (2016, August). Predicting football match results with logistic regression. In 2016 International Conference On Advanced Informatics: Concepts, Theory And Application (ICAICTA) (pp. 1-5). IEEE. </a:t>
            </a:r>
            <a:endParaRPr lang="en-US" sz="2400">
              <a:latin typeface="Times New Roman"/>
              <a:ea typeface="+mn-lt"/>
              <a:cs typeface="Calibri"/>
            </a:endParaRPr>
          </a:p>
          <a:p>
            <a:r>
              <a:rPr lang="en-US" sz="2400" err="1">
                <a:latin typeface="Times New Roman"/>
                <a:ea typeface="+mn-lt"/>
                <a:cs typeface="Times New Roman"/>
              </a:rPr>
              <a:t>Baboota</a:t>
            </a:r>
            <a:r>
              <a:rPr lang="en-US" sz="2400" dirty="0">
                <a:latin typeface="Times New Roman"/>
                <a:ea typeface="+mn-lt"/>
                <a:cs typeface="Times New Roman"/>
              </a:rPr>
              <a:t>, R., Kaur, H. (2019). Predictive analysis and modelling football results using machine learning approach for English Premier League. International Journal of Forecasting, 35(2), 741-755.</a:t>
            </a:r>
            <a:endParaRPr lang="en-US" sz="2400">
              <a:latin typeface="Times New Roman"/>
              <a:cs typeface="Calibri"/>
            </a:endParaRPr>
          </a:p>
        </p:txBody>
      </p:sp>
    </p:spTree>
    <p:extLst>
      <p:ext uri="{BB962C8B-B14F-4D97-AF65-F5344CB8AC3E}">
        <p14:creationId xmlns:p14="http://schemas.microsoft.com/office/powerpoint/2010/main" val="371863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35</a:t>
            </a:fld>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2AB92C-A2DB-4099-C70C-F90CF041ED67}"/>
              </a:ext>
            </a:extLst>
          </p:cNvPr>
          <p:cNvSpPr>
            <a:spLocks noGrp="1"/>
          </p:cNvSpPr>
          <p:nvPr>
            <p:ph idx="1"/>
          </p:nvPr>
        </p:nvSpPr>
        <p:spPr>
          <a:xfrm>
            <a:off x="795068" y="1451814"/>
            <a:ext cx="10515600" cy="4351338"/>
          </a:xfrm>
        </p:spPr>
        <p:txBody>
          <a:bodyPr vert="horz" lIns="91440" tIns="45720" rIns="91440" bIns="45720" rtlCol="0" anchor="t">
            <a:normAutofit lnSpcReduction="10000"/>
          </a:bodyPr>
          <a:lstStyle/>
          <a:p>
            <a:r>
              <a:rPr lang="en-US" sz="2400">
                <a:latin typeface="Times New Roman"/>
                <a:ea typeface="+mn-lt"/>
                <a:cs typeface="Times New Roman"/>
              </a:rPr>
              <a:t>Hvattum, L. M., Arntzen, H. (2010). Using ELO ratings for match result prediction in association football. International Journal of forecasting, 26(3), 460-470. </a:t>
            </a:r>
            <a:endParaRPr lang="en-US"/>
          </a:p>
          <a:p>
            <a:r>
              <a:rPr lang="en-US" sz="2400" dirty="0">
                <a:latin typeface="Times New Roman"/>
                <a:ea typeface="+mn-lt"/>
                <a:cs typeface="Times New Roman"/>
              </a:rPr>
              <a:t>Sipko, M., Knottenbelt, W. (2015). Machine learning for the prediction of professional tennis matches. MEng computing-final year project, Imperial College London, 2. </a:t>
            </a:r>
            <a:endParaRPr lang="en-US" dirty="0">
              <a:latin typeface="Calibri" panose="020F0502020204030204"/>
              <a:ea typeface="+mn-lt"/>
              <a:cs typeface="Calibri" panose="020F0502020204030204"/>
            </a:endParaRPr>
          </a:p>
          <a:p>
            <a:r>
              <a:rPr lang="en-US" sz="2400" dirty="0">
                <a:latin typeface="Times New Roman"/>
                <a:ea typeface="+mn-lt"/>
                <a:cs typeface="Times New Roman"/>
              </a:rPr>
              <a:t>Guyon, I., </a:t>
            </a:r>
            <a:r>
              <a:rPr lang="en-US" sz="2400" err="1">
                <a:latin typeface="Times New Roman"/>
                <a:ea typeface="+mn-lt"/>
                <a:cs typeface="Times New Roman"/>
              </a:rPr>
              <a:t>Elisseeff</a:t>
            </a:r>
            <a:r>
              <a:rPr lang="en-US" sz="2400" dirty="0">
                <a:latin typeface="Times New Roman"/>
                <a:ea typeface="+mn-lt"/>
                <a:cs typeface="Times New Roman"/>
              </a:rPr>
              <a:t>, A. (2003). An introduction to variable and feature selection. Journal of machine learning research, 3(Mar), 1157-1182. 6 </a:t>
            </a:r>
            <a:endParaRPr lang="en-US" dirty="0">
              <a:latin typeface="Calibri" panose="020F0502020204030204"/>
              <a:ea typeface="+mn-lt"/>
              <a:cs typeface="Calibri"/>
            </a:endParaRPr>
          </a:p>
          <a:p>
            <a:r>
              <a:rPr lang="en-US" sz="2400" dirty="0">
                <a:latin typeface="Times New Roman"/>
                <a:ea typeface="+mn-lt"/>
                <a:cs typeface="Times New Roman"/>
              </a:rPr>
              <a:t>Solanki, S., Jakir, V., Jatav, A., Sharma, D. (2022). Prediction of tennis match using machine learning. Int. J. Progress. Res. Eng. Manag. Sci, 2, 5-7. Learning, M. (2017). Final Project Report: Real Time Tennis Match Prediction Using Machine Learning.</a:t>
            </a:r>
            <a:endParaRPr lang="en-US">
              <a:cs typeface="Calibri"/>
            </a:endParaRPr>
          </a:p>
          <a:p>
            <a:endParaRPr lang="en-US" sz="2400" dirty="0">
              <a:latin typeface="Times New Roman"/>
              <a:cs typeface="Times New Roman"/>
            </a:endParaRPr>
          </a:p>
        </p:txBody>
      </p:sp>
    </p:spTree>
    <p:extLst>
      <p:ext uri="{BB962C8B-B14F-4D97-AF65-F5344CB8AC3E}">
        <p14:creationId xmlns:p14="http://schemas.microsoft.com/office/powerpoint/2010/main" val="2556259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F402B760-09FB-7348-8C67-DCAC88C6CBC2}"/>
              </a:ext>
            </a:extLst>
          </p:cNvPr>
          <p:cNvSpPr/>
          <p:nvPr/>
        </p:nvSpPr>
        <p:spPr>
          <a:xfrm>
            <a:off x="8076008" y="1039839"/>
            <a:ext cx="3457401" cy="3457401"/>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6124379" y="1774456"/>
            <a:ext cx="2496674" cy="2496674"/>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7512922" y="3762622"/>
            <a:ext cx="1946630" cy="1946630"/>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36</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4844549"/>
          </a:xfrm>
        </p:spPr>
        <p:txBody>
          <a:bodyPr>
            <a:normAutofit/>
          </a:bodyPr>
          <a:lstStyle/>
          <a:p>
            <a:r>
              <a:rPr lang="en-US" sz="5400" b="1" dirty="0">
                <a:solidFill>
                  <a:srgbClr val="007B3B"/>
                </a:solidFill>
                <a:latin typeface="Times New Roman" panose="02020603050405020304" pitchFamily="18" charset="0"/>
                <a:cs typeface="Times New Roman" panose="02020603050405020304" pitchFamily="18" charset="0"/>
              </a:rPr>
              <a:t>   </a:t>
            </a:r>
            <a:br>
              <a:rPr lang="en-US" sz="5400" b="1" dirty="0">
                <a:solidFill>
                  <a:srgbClr val="007B3B"/>
                </a:solidFill>
                <a:latin typeface="Times New Roman" panose="02020603050405020304" pitchFamily="18" charset="0"/>
                <a:cs typeface="Times New Roman" panose="02020603050405020304" pitchFamily="18" charset="0"/>
              </a:rPr>
            </a:br>
            <a:r>
              <a:rPr lang="en-US" sz="4800" b="1" dirty="0">
                <a:solidFill>
                  <a:srgbClr val="007B3B"/>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63320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788849" y="1413134"/>
            <a:ext cx="10663588" cy="4402095"/>
          </a:xfrm>
        </p:spPr>
        <p:txBody>
          <a:bodyPr vert="horz" lIns="91440" tIns="45720" rIns="91440" bIns="45720" rtlCol="0" anchor="t">
            <a:noAutofit/>
          </a:bodyPr>
          <a:lstStyle/>
          <a:p>
            <a:pPr algn="just"/>
            <a:r>
              <a:rPr lang="en-US" sz="2400" dirty="0">
                <a:solidFill>
                  <a:srgbClr val="0D0D0D"/>
                </a:solidFill>
                <a:latin typeface="Times New Roman"/>
                <a:ea typeface="+mn-lt"/>
                <a:cs typeface="+mn-lt"/>
              </a:rPr>
              <a:t>Tennis, a sport celebrated for its intensity and unpredictability, captures the imagination of fans worldwide.</a:t>
            </a:r>
          </a:p>
          <a:p>
            <a:pPr algn="just"/>
            <a:r>
              <a:rPr lang="en-US" sz="2400" dirty="0">
                <a:solidFill>
                  <a:srgbClr val="0D0D0D"/>
                </a:solidFill>
                <a:latin typeface="Times New Roman"/>
                <a:ea typeface="+mn-lt"/>
                <a:cs typeface="+mn-lt"/>
              </a:rPr>
              <a:t>However, predicting match results accurately is a tough challenge, crucial for both and moreover fans seeking insights and betting markets making informed decisions.</a:t>
            </a:r>
            <a:endParaRPr lang="en-US" sz="2400" dirty="0">
              <a:latin typeface="Times New Roman"/>
              <a:cs typeface="Times New Roman"/>
            </a:endParaRPr>
          </a:p>
          <a:p>
            <a:pPr algn="just"/>
            <a:r>
              <a:rPr lang="en-US" sz="2400" dirty="0">
                <a:solidFill>
                  <a:srgbClr val="0D0D0D"/>
                </a:solidFill>
                <a:latin typeface="Times New Roman"/>
                <a:ea typeface="+mn-lt"/>
                <a:cs typeface="+mn-lt"/>
              </a:rPr>
              <a:t>Traditional methods of match prediction depends heavily on subjective analysis and expert opinions, usually it is needed to consider the multitude of factors influencing outcomes.</a:t>
            </a:r>
            <a:endParaRPr lang="en-US" sz="2400" dirty="0">
              <a:latin typeface="Times New Roman"/>
              <a:cs typeface="Times New Roman"/>
            </a:endParaRPr>
          </a:p>
          <a:p>
            <a:pPr algn="just"/>
            <a:r>
              <a:rPr lang="en-US" sz="2400" dirty="0">
                <a:solidFill>
                  <a:srgbClr val="0D0D0D"/>
                </a:solidFill>
                <a:latin typeface="Times New Roman"/>
                <a:ea typeface="+mn-lt"/>
                <a:cs typeface="+mn-lt"/>
              </a:rPr>
              <a:t>The emergence of data science provides a new avenue to deal with different type of  datasets and find out hidden patterns. By using machine learning and historical data, we have the potential to redefine tennis match prediction, offering more accurate forecasts than ever before.</a:t>
            </a:r>
            <a:endParaRPr lang="en-US" sz="2400" dirty="0">
              <a:latin typeface="Times New Roman"/>
              <a:cs typeface="Times New Roman"/>
            </a:endParaRPr>
          </a:p>
          <a:p>
            <a:pPr algn="just"/>
            <a:endParaRPr lang="en-US" sz="2400" dirty="0">
              <a:solidFill>
                <a:srgbClr val="0D0D0D"/>
              </a:solidFill>
              <a:latin typeface="Times New Roman"/>
              <a:ea typeface="+mn-lt"/>
              <a:cs typeface="+mn-lt"/>
            </a:endParaRP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Introduction and background</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55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9D458-F9EA-7A98-170A-122E0B78AAAE}"/>
              </a:ext>
            </a:extLst>
          </p:cNvPr>
          <p:cNvSpPr>
            <a:spLocks noGrp="1"/>
          </p:cNvSpPr>
          <p:nvPr>
            <p:ph type="title"/>
          </p:nvPr>
        </p:nvSpPr>
        <p:spPr>
          <a:xfrm>
            <a:off x="630936" y="640080"/>
            <a:ext cx="4818888" cy="1481328"/>
          </a:xfrm>
        </p:spPr>
        <p:txBody>
          <a:bodyPr anchor="b">
            <a:normAutofit/>
          </a:bodyPr>
          <a:lstStyle/>
          <a:p>
            <a:r>
              <a:rPr lang="en-US" sz="5000" b="1">
                <a:latin typeface="Times New Roman" panose="02020603050405020304" pitchFamily="18" charset="0"/>
                <a:cs typeface="Times New Roman" panose="02020603050405020304" pitchFamily="18" charset="0"/>
              </a:rPr>
              <a:t>Problem Statement</a:t>
            </a:r>
            <a:endParaRPr lang="en-IN" sz="5000"/>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A4533E-992D-6B7E-280E-878A64ABEA90}"/>
              </a:ext>
            </a:extLst>
          </p:cNvPr>
          <p:cNvSpPr>
            <a:spLocks noGrp="1"/>
          </p:cNvSpPr>
          <p:nvPr>
            <p:ph idx="1"/>
          </p:nvPr>
        </p:nvSpPr>
        <p:spPr>
          <a:xfrm>
            <a:off x="630935" y="2660904"/>
            <a:ext cx="8105101" cy="3547872"/>
          </a:xfrm>
        </p:spPr>
        <p:txBody>
          <a:bodyPr vert="horz" lIns="91440" tIns="45720" rIns="91440" bIns="45720" rtlCol="0" anchor="t">
            <a:normAutofit/>
          </a:bodyPr>
          <a:lstStyle/>
          <a:p>
            <a:pPr>
              <a:spcBef>
                <a:spcPts val="0"/>
              </a:spcBef>
              <a:spcAft>
                <a:spcPts val="600"/>
              </a:spcAft>
            </a:pPr>
            <a:r>
              <a:rPr lang="en-US" sz="2000" dirty="0">
                <a:latin typeface="Times New Roman"/>
                <a:ea typeface="+mn-lt"/>
                <a:cs typeface="+mn-lt"/>
              </a:rPr>
              <a:t>The core problem revolves around accurately predicting </a:t>
            </a:r>
            <a:r>
              <a:rPr lang="en-US" sz="2000" b="0" i="0" u="none" strike="noStrike" dirty="0">
                <a:effectLst/>
                <a:latin typeface="Times New Roman"/>
                <a:ea typeface="+mn-lt"/>
                <a:cs typeface="+mn-lt"/>
              </a:rPr>
              <a:t>the </a:t>
            </a:r>
            <a:r>
              <a:rPr lang="en-US" sz="2000" dirty="0">
                <a:latin typeface="Times New Roman"/>
                <a:ea typeface="+mn-lt"/>
                <a:cs typeface="+mn-lt"/>
              </a:rPr>
              <a:t>winners of tennis matches, which is important for fans </a:t>
            </a:r>
            <a:r>
              <a:rPr lang="en-US" sz="2000" b="0" i="0" u="none" strike="noStrike" dirty="0">
                <a:effectLst/>
                <a:latin typeface="Times New Roman"/>
                <a:ea typeface="+mn-lt"/>
                <a:cs typeface="+mn-lt"/>
              </a:rPr>
              <a:t>and </a:t>
            </a:r>
            <a:r>
              <a:rPr lang="en-US" sz="2000" dirty="0">
                <a:latin typeface="Times New Roman"/>
                <a:ea typeface="+mn-lt"/>
                <a:cs typeface="+mn-lt"/>
              </a:rPr>
              <a:t>for betting markets as well</a:t>
            </a:r>
          </a:p>
          <a:p>
            <a:pPr>
              <a:spcBef>
                <a:spcPts val="0"/>
              </a:spcBef>
              <a:spcAft>
                <a:spcPts val="600"/>
              </a:spcAft>
            </a:pPr>
            <a:r>
              <a:rPr lang="en-US" sz="2000" dirty="0">
                <a:latin typeface="Times New Roman"/>
                <a:ea typeface="+mn-lt"/>
                <a:cs typeface="+mn-lt"/>
              </a:rPr>
              <a:t>Despite </a:t>
            </a:r>
            <a:r>
              <a:rPr lang="en-US" sz="2000" b="0" i="0" u="none" strike="noStrike" dirty="0">
                <a:effectLst/>
                <a:latin typeface="Times New Roman"/>
                <a:ea typeface="+mn-lt"/>
                <a:cs typeface="+mn-lt"/>
              </a:rPr>
              <a:t>the </a:t>
            </a:r>
            <a:r>
              <a:rPr lang="en-US" sz="2000" dirty="0">
                <a:latin typeface="Times New Roman"/>
                <a:ea typeface="+mn-lt"/>
                <a:cs typeface="+mn-lt"/>
              </a:rPr>
              <a:t>expertise </a:t>
            </a:r>
            <a:r>
              <a:rPr lang="en-US" sz="2000" b="0" i="0" u="none" strike="noStrike" dirty="0">
                <a:effectLst/>
                <a:latin typeface="Times New Roman"/>
                <a:ea typeface="+mn-lt"/>
                <a:cs typeface="+mn-lt"/>
              </a:rPr>
              <a:t>of </a:t>
            </a:r>
            <a:r>
              <a:rPr lang="en-US" sz="2000" dirty="0">
                <a:latin typeface="Times New Roman"/>
                <a:ea typeface="+mn-lt"/>
                <a:cs typeface="+mn-lt"/>
              </a:rPr>
              <a:t>analysts and subjective insights</a:t>
            </a:r>
            <a:r>
              <a:rPr lang="en-US" sz="2000" b="0" i="0" u="none" strike="noStrike" dirty="0">
                <a:effectLst/>
                <a:latin typeface="Times New Roman"/>
                <a:ea typeface="+mn-lt"/>
                <a:cs typeface="+mn-lt"/>
              </a:rPr>
              <a:t>, </a:t>
            </a:r>
            <a:r>
              <a:rPr lang="en-US" sz="2000" dirty="0">
                <a:latin typeface="Times New Roman"/>
                <a:ea typeface="+mn-lt"/>
                <a:cs typeface="+mn-lt"/>
              </a:rPr>
              <a:t>traditional methods often fall short due </a:t>
            </a:r>
            <a:r>
              <a:rPr lang="en-US" sz="2000" b="0" i="0" u="none" strike="noStrike" dirty="0">
                <a:effectLst/>
                <a:latin typeface="Times New Roman"/>
                <a:ea typeface="+mn-lt"/>
                <a:cs typeface="+mn-lt"/>
              </a:rPr>
              <a:t>to the </a:t>
            </a:r>
            <a:r>
              <a:rPr lang="en-US" sz="2000" dirty="0">
                <a:latin typeface="Times New Roman"/>
                <a:ea typeface="+mn-lt"/>
                <a:cs typeface="+mn-lt"/>
              </a:rPr>
              <a:t>complexity </a:t>
            </a:r>
            <a:r>
              <a:rPr lang="en-US" sz="2000" b="0" i="0" u="none" strike="noStrike" dirty="0">
                <a:effectLst/>
                <a:latin typeface="Times New Roman"/>
                <a:ea typeface="+mn-lt"/>
                <a:cs typeface="+mn-lt"/>
              </a:rPr>
              <a:t>of </a:t>
            </a:r>
            <a:r>
              <a:rPr lang="en-US" sz="2000" dirty="0">
                <a:latin typeface="Times New Roman"/>
                <a:ea typeface="+mn-lt"/>
                <a:cs typeface="+mn-lt"/>
              </a:rPr>
              <a:t>factors influencing match outcomes</a:t>
            </a:r>
            <a:r>
              <a:rPr lang="en-US" sz="2000" b="0" i="0" u="none" strike="noStrike" dirty="0">
                <a:effectLst/>
                <a:latin typeface="Times New Roman"/>
                <a:ea typeface="+mn-lt"/>
                <a:cs typeface="+mn-lt"/>
              </a:rPr>
              <a:t>.</a:t>
            </a:r>
            <a:endParaRPr lang="en-US" sz="2000" dirty="0">
              <a:latin typeface="Times New Roman"/>
              <a:ea typeface="+mn-lt"/>
              <a:cs typeface="+mn-lt"/>
            </a:endParaRPr>
          </a:p>
          <a:p>
            <a:pPr>
              <a:spcBef>
                <a:spcPts val="0"/>
              </a:spcBef>
              <a:spcAft>
                <a:spcPts val="600"/>
              </a:spcAft>
            </a:pPr>
            <a:r>
              <a:rPr lang="en-US" sz="2000" dirty="0">
                <a:latin typeface="Times New Roman"/>
                <a:ea typeface="+mn-lt"/>
                <a:cs typeface="+mn-lt"/>
              </a:rPr>
              <a:t>External variables such as player skill, tournament conditions,</a:t>
            </a:r>
            <a:r>
              <a:rPr lang="en-US" sz="2000" b="0" i="0" u="none" strike="noStrike" dirty="0">
                <a:effectLst/>
                <a:latin typeface="Times New Roman"/>
                <a:ea typeface="+mn-lt"/>
                <a:cs typeface="+mn-lt"/>
              </a:rPr>
              <a:t> and </a:t>
            </a:r>
            <a:r>
              <a:rPr lang="en-US" sz="2000" dirty="0">
                <a:latin typeface="Times New Roman"/>
                <a:ea typeface="+mn-lt"/>
                <a:cs typeface="+mn-lt"/>
              </a:rPr>
              <a:t>even physical attributes can sway </a:t>
            </a:r>
            <a:r>
              <a:rPr lang="en-US" sz="2000" b="0" i="0" u="none" strike="noStrike" dirty="0">
                <a:effectLst/>
                <a:latin typeface="Times New Roman"/>
                <a:ea typeface="+mn-lt"/>
                <a:cs typeface="+mn-lt"/>
              </a:rPr>
              <a:t>the </a:t>
            </a:r>
            <a:r>
              <a:rPr lang="en-US" sz="2000" dirty="0">
                <a:latin typeface="Times New Roman"/>
                <a:ea typeface="+mn-lt"/>
                <a:cs typeface="+mn-lt"/>
              </a:rPr>
              <a:t>result, making prediction challenging.</a:t>
            </a:r>
            <a:endParaRPr lang="en-US" sz="2000" dirty="0">
              <a:latin typeface="Times New Roman"/>
              <a:ea typeface="Calibri"/>
              <a:cs typeface="Calibri"/>
            </a:endParaRPr>
          </a:p>
          <a:p>
            <a:pPr>
              <a:spcBef>
                <a:spcPts val="0"/>
              </a:spcBef>
              <a:spcAft>
                <a:spcPts val="600"/>
              </a:spcAft>
            </a:pPr>
            <a:r>
              <a:rPr lang="en-US" sz="2000" dirty="0">
                <a:latin typeface="Times New Roman"/>
                <a:ea typeface="+mn-lt"/>
                <a:cs typeface="+mn-lt"/>
              </a:rPr>
              <a:t>By using data science techniques, particularly machine learning algorithms and historical data analysis, we aim </a:t>
            </a:r>
            <a:r>
              <a:rPr lang="en-US" sz="2000" b="0" i="0" u="none" strike="noStrike" dirty="0">
                <a:effectLst/>
                <a:latin typeface="Times New Roman"/>
                <a:ea typeface="+mn-lt"/>
                <a:cs typeface="+mn-lt"/>
              </a:rPr>
              <a:t>to </a:t>
            </a:r>
            <a:r>
              <a:rPr lang="en-US" sz="2000" dirty="0">
                <a:latin typeface="Times New Roman"/>
                <a:ea typeface="+mn-lt"/>
                <a:cs typeface="+mn-lt"/>
              </a:rPr>
              <a:t>address this challenge and develop models that can predict match winners with higher accuracy</a:t>
            </a:r>
            <a:r>
              <a:rPr lang="en-US" sz="2000" b="0" i="0" u="none" strike="noStrike" dirty="0">
                <a:effectLst/>
                <a:latin typeface="Times New Roman"/>
                <a:ea typeface="+mn-lt"/>
                <a:cs typeface="+mn-lt"/>
              </a:rPr>
              <a:t>.</a:t>
            </a:r>
            <a:endParaRPr lang="en-US" sz="2000" dirty="0">
              <a:latin typeface="Times New Roman"/>
              <a:ea typeface="+mn-lt"/>
              <a:cs typeface="+mn-lt"/>
            </a:endParaRPr>
          </a:p>
        </p:txBody>
      </p:sp>
      <p:pic>
        <p:nvPicPr>
          <p:cNvPr id="6" name="Picture 5">
            <a:extLst>
              <a:ext uri="{FF2B5EF4-FFF2-40B4-BE49-F238E27FC236}">
                <a16:creationId xmlns:a16="http://schemas.microsoft.com/office/drawing/2014/main" id="{7BAA09F9-72F6-47A3-A632-82D4FB5EDD22}"/>
              </a:ext>
            </a:extLst>
          </p:cNvPr>
          <p:cNvPicPr>
            <a:picLocks noChangeAspect="1"/>
          </p:cNvPicPr>
          <p:nvPr/>
        </p:nvPicPr>
        <p:blipFill>
          <a:blip r:embed="rId2"/>
          <a:stretch>
            <a:fillRect/>
          </a:stretch>
        </p:blipFill>
        <p:spPr>
          <a:xfrm>
            <a:off x="6253792" y="6150222"/>
            <a:ext cx="5458968" cy="271590"/>
          </a:xfrm>
          <a:prstGeom prst="rect">
            <a:avLst/>
          </a:prstGeom>
        </p:spPr>
      </p:pic>
      <p:sp>
        <p:nvSpPr>
          <p:cNvPr id="4" name="Slide Number Placeholder 3">
            <a:extLst>
              <a:ext uri="{FF2B5EF4-FFF2-40B4-BE49-F238E27FC236}">
                <a16:creationId xmlns:a16="http://schemas.microsoft.com/office/drawing/2014/main" id="{0BA16A14-C3AF-3AC7-07BD-A13DCBFA0CE6}"/>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smtClean="0"/>
              <a:pPr>
                <a:spcAft>
                  <a:spcPts val="600"/>
                </a:spcAft>
              </a:pPr>
              <a:t>5</a:t>
            </a:fld>
            <a:endParaRPr lang="en-US"/>
          </a:p>
        </p:txBody>
      </p:sp>
      <p:pic>
        <p:nvPicPr>
          <p:cNvPr id="5" name="Picture 4">
            <a:extLst>
              <a:ext uri="{FF2B5EF4-FFF2-40B4-BE49-F238E27FC236}">
                <a16:creationId xmlns:a16="http://schemas.microsoft.com/office/drawing/2014/main" id="{12681653-39D2-7B94-A891-FB89FAE141CF}"/>
              </a:ext>
            </a:extLst>
          </p:cNvPr>
          <p:cNvPicPr>
            <a:picLocks noChangeAspect="1"/>
          </p:cNvPicPr>
          <p:nvPr/>
        </p:nvPicPr>
        <p:blipFill>
          <a:blip r:embed="rId3"/>
          <a:stretch>
            <a:fillRect/>
          </a:stretch>
        </p:blipFill>
        <p:spPr>
          <a:xfrm>
            <a:off x="231962" y="6150222"/>
            <a:ext cx="1599045" cy="685305"/>
          </a:xfrm>
          <a:prstGeom prst="rect">
            <a:avLst/>
          </a:prstGeom>
        </p:spPr>
      </p:pic>
    </p:spTree>
    <p:extLst>
      <p:ext uri="{BB962C8B-B14F-4D97-AF65-F5344CB8AC3E}">
        <p14:creationId xmlns:p14="http://schemas.microsoft.com/office/powerpoint/2010/main" val="236421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228132" y="1087347"/>
            <a:ext cx="11583738" cy="4891859"/>
          </a:xfrm>
        </p:spPr>
        <p:txBody>
          <a:bodyPr vert="horz" lIns="91440" tIns="45720" rIns="91440" bIns="45720" rtlCol="0" anchor="t">
            <a:noAutofit/>
          </a:bodyPr>
          <a:lstStyle/>
          <a:p>
            <a:pPr algn="just">
              <a:lnSpc>
                <a:spcPct val="150000"/>
              </a:lnSpc>
              <a:spcBef>
                <a:spcPts val="0"/>
              </a:spcBef>
            </a:pPr>
            <a:r>
              <a:rPr lang="en-IN" sz="2600" dirty="0">
                <a:solidFill>
                  <a:srgbClr val="000000"/>
                </a:solidFill>
                <a:latin typeface="Times New Roman"/>
                <a:ea typeface="+mn-lt"/>
                <a:cs typeface="+mn-lt"/>
              </a:rPr>
              <a:t>Yue, Chou, Hsieh, and Hsiao (2022) explores deeper into the application of the </a:t>
            </a:r>
            <a:r>
              <a:rPr lang="en-IN" sz="2600" dirty="0" err="1">
                <a:solidFill>
                  <a:srgbClr val="000000"/>
                </a:solidFill>
                <a:latin typeface="Times New Roman"/>
                <a:ea typeface="+mn-lt"/>
                <a:cs typeface="+mn-lt"/>
              </a:rPr>
              <a:t>Glicko</a:t>
            </a:r>
            <a:r>
              <a:rPr lang="en-IN" sz="2600" dirty="0">
                <a:solidFill>
                  <a:srgbClr val="000000"/>
                </a:solidFill>
                <a:latin typeface="Times New Roman"/>
                <a:ea typeface="+mn-lt"/>
                <a:cs typeface="+mn-lt"/>
              </a:rPr>
              <a:t> system specifically for tennis matches. This model, rooted in rating players based on their performances and the quality of opponents faced, offers a structured framework for predictive analytics in tennis highlighting the potential of the </a:t>
            </a:r>
            <a:r>
              <a:rPr lang="en-IN" sz="2600" dirty="0" err="1">
                <a:solidFill>
                  <a:srgbClr val="000000"/>
                </a:solidFill>
                <a:latin typeface="Times New Roman"/>
                <a:ea typeface="+mn-lt"/>
                <a:cs typeface="+mn-lt"/>
              </a:rPr>
              <a:t>Glicko</a:t>
            </a:r>
            <a:r>
              <a:rPr lang="en-IN" sz="2600" dirty="0">
                <a:solidFill>
                  <a:srgbClr val="000000"/>
                </a:solidFill>
                <a:latin typeface="Times New Roman"/>
                <a:ea typeface="+mn-lt"/>
                <a:cs typeface="+mn-lt"/>
              </a:rPr>
              <a:t> model to enhance decision-making processes in tennis-related domains.</a:t>
            </a:r>
          </a:p>
          <a:p>
            <a:pPr algn="just">
              <a:lnSpc>
                <a:spcPct val="150000"/>
              </a:lnSpc>
              <a:spcBef>
                <a:spcPts val="0"/>
              </a:spcBef>
            </a:pPr>
            <a:r>
              <a:rPr lang="en-IN" sz="2600" dirty="0" err="1">
                <a:solidFill>
                  <a:srgbClr val="000000"/>
                </a:solidFill>
                <a:latin typeface="Times New Roman"/>
                <a:ea typeface="+mn-lt"/>
                <a:cs typeface="+mn-lt"/>
              </a:rPr>
              <a:t>Herbinet</a:t>
            </a:r>
            <a:r>
              <a:rPr lang="en-IN" sz="2600" dirty="0">
                <a:solidFill>
                  <a:srgbClr val="000000"/>
                </a:solidFill>
                <a:latin typeface="Times New Roman"/>
                <a:ea typeface="+mn-lt"/>
                <a:cs typeface="+mn-lt"/>
              </a:rPr>
              <a:t> </a:t>
            </a:r>
            <a:r>
              <a:rPr lang="en-IN" sz="2600" b="0" i="0" u="none" strike="noStrike" dirty="0">
                <a:solidFill>
                  <a:srgbClr val="000000"/>
                </a:solidFill>
                <a:effectLst/>
                <a:latin typeface="Times New Roman"/>
                <a:ea typeface="+mn-lt"/>
                <a:cs typeface="+mn-lt"/>
              </a:rPr>
              <a:t>(</a:t>
            </a:r>
            <a:r>
              <a:rPr lang="en-IN" sz="2600" dirty="0">
                <a:solidFill>
                  <a:srgbClr val="000000"/>
                </a:solidFill>
                <a:latin typeface="Times New Roman"/>
                <a:ea typeface="+mn-lt"/>
                <a:cs typeface="+mn-lt"/>
              </a:rPr>
              <a:t>2018</a:t>
            </a:r>
            <a:r>
              <a:rPr lang="en-IN" sz="2600" b="0" i="0" u="none" strike="noStrike" dirty="0">
                <a:solidFill>
                  <a:srgbClr val="000000"/>
                </a:solidFill>
                <a:effectLst/>
                <a:latin typeface="Times New Roman"/>
                <a:ea typeface="+mn-lt"/>
                <a:cs typeface="+mn-lt"/>
              </a:rPr>
              <a:t>)</a:t>
            </a:r>
            <a:r>
              <a:rPr lang="en-IN" sz="2600" dirty="0">
                <a:solidFill>
                  <a:srgbClr val="000000"/>
                </a:solidFill>
                <a:latin typeface="Times New Roman"/>
                <a:ea typeface="+mn-lt"/>
                <a:cs typeface="+mn-lt"/>
              </a:rPr>
              <a:t> emphasized the potential of machine learning algorithms in forecasting football outcomes, highlighting the importance of features such as team performance and match conditions</a:t>
            </a:r>
            <a:r>
              <a:rPr lang="en-IN" sz="2600" b="0" i="0" u="none" strike="noStrike" dirty="0">
                <a:solidFill>
                  <a:srgbClr val="000000"/>
                </a:solidFill>
                <a:effectLst/>
                <a:latin typeface="Times New Roman"/>
                <a:ea typeface="+mn-lt"/>
                <a:cs typeface="+mn-lt"/>
              </a:rPr>
              <a:t>.</a:t>
            </a:r>
            <a:r>
              <a:rPr lang="en-IN" sz="2600" dirty="0">
                <a:solidFill>
                  <a:srgbClr val="000000"/>
                </a:solidFill>
                <a:latin typeface="Times New Roman"/>
                <a:ea typeface="+mn-lt"/>
                <a:cs typeface="+mn-lt"/>
              </a:rPr>
              <a:t> </a:t>
            </a:r>
            <a:endParaRPr lang="en-US" sz="2600" dirty="0">
              <a:latin typeface="Times New Roman"/>
              <a:ea typeface="Calibri"/>
              <a:cs typeface="Calibri"/>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757017" y="155946"/>
            <a:ext cx="10677965" cy="754769"/>
          </a:xfrm>
        </p:spPr>
        <p:txBody>
          <a:bodyPr>
            <a:normAutofit/>
          </a:bodyPr>
          <a:lstStyle/>
          <a:p>
            <a:r>
              <a:rPr lang="en-US" b="1">
                <a:solidFill>
                  <a:srgbClr val="079418"/>
                </a:solidFill>
                <a:latin typeface="Times New Roman" panose="02020603050405020304" pitchFamily="18" charset="0"/>
                <a:cs typeface="Times New Roman" panose="02020603050405020304" pitchFamily="18" charset="0"/>
              </a:rPr>
              <a:t>Literature Survey</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664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228132" y="1303007"/>
            <a:ext cx="11583738" cy="4891859"/>
          </a:xfrm>
        </p:spPr>
        <p:txBody>
          <a:bodyPr vert="horz" lIns="91440" tIns="45720" rIns="91440" bIns="45720" rtlCol="0" anchor="t">
            <a:noAutofit/>
          </a:bodyPr>
          <a:lstStyle/>
          <a:p>
            <a:pPr algn="just">
              <a:lnSpc>
                <a:spcPct val="150000"/>
              </a:lnSpc>
              <a:spcBef>
                <a:spcPts val="0"/>
              </a:spcBef>
            </a:pPr>
            <a:r>
              <a:rPr lang="en-IN" dirty="0">
                <a:solidFill>
                  <a:srgbClr val="000000"/>
                </a:solidFill>
                <a:latin typeface="Times New Roman"/>
                <a:ea typeface="+mn-lt"/>
                <a:cs typeface="Times New Roman"/>
              </a:rPr>
              <a:t>Joseph, Fenton, and Neil (2006) utilized Bayesian nets and other machine learning techniques, showcasing the effectiveness of probabilistic models in finding complex relationships between team performance &amp; match conditions. </a:t>
            </a:r>
            <a:endParaRPr lang="en-US" dirty="0">
              <a:solidFill>
                <a:srgbClr val="000000"/>
              </a:solidFill>
              <a:latin typeface="Times New Roman"/>
              <a:ea typeface="+mn-lt"/>
              <a:cs typeface="Times New Roman"/>
            </a:endParaRPr>
          </a:p>
          <a:p>
            <a:pPr algn="just">
              <a:lnSpc>
                <a:spcPct val="150000"/>
              </a:lnSpc>
              <a:spcBef>
                <a:spcPts val="0"/>
              </a:spcBef>
            </a:pPr>
            <a:r>
              <a:rPr lang="en-IN" dirty="0" err="1">
                <a:solidFill>
                  <a:srgbClr val="000000"/>
                </a:solidFill>
                <a:latin typeface="Times New Roman"/>
                <a:ea typeface="+mn-lt"/>
                <a:cs typeface="Times New Roman"/>
              </a:rPr>
              <a:t>Prasetio</a:t>
            </a:r>
            <a:r>
              <a:rPr lang="en-IN" dirty="0">
                <a:solidFill>
                  <a:srgbClr val="000000"/>
                </a:solidFill>
                <a:latin typeface="Times New Roman"/>
                <a:ea typeface="+mn-lt"/>
                <a:cs typeface="Times New Roman"/>
              </a:rPr>
              <a:t> </a:t>
            </a:r>
            <a:r>
              <a:rPr lang="en-IN" b="0" i="0" u="none" strike="noStrike" dirty="0">
                <a:solidFill>
                  <a:srgbClr val="000000"/>
                </a:solidFill>
                <a:effectLst/>
                <a:latin typeface="Times New Roman"/>
                <a:ea typeface="+mn-lt"/>
                <a:cs typeface="Times New Roman"/>
              </a:rPr>
              <a:t>(</a:t>
            </a:r>
            <a:r>
              <a:rPr lang="en-IN" dirty="0">
                <a:solidFill>
                  <a:srgbClr val="000000"/>
                </a:solidFill>
                <a:latin typeface="Times New Roman"/>
                <a:ea typeface="+mn-lt"/>
                <a:cs typeface="Times New Roman"/>
              </a:rPr>
              <a:t>2016</a:t>
            </a:r>
            <a:r>
              <a:rPr lang="en-IN" b="0" i="0" u="none" strike="noStrike" dirty="0">
                <a:solidFill>
                  <a:srgbClr val="000000"/>
                </a:solidFill>
                <a:effectLst/>
                <a:latin typeface="Times New Roman"/>
                <a:ea typeface="+mn-lt"/>
                <a:cs typeface="Times New Roman"/>
              </a:rPr>
              <a:t>)</a:t>
            </a:r>
            <a:r>
              <a:rPr lang="en-IN" dirty="0">
                <a:solidFill>
                  <a:srgbClr val="000000"/>
                </a:solidFill>
                <a:latin typeface="Times New Roman"/>
                <a:ea typeface="+mn-lt"/>
                <a:cs typeface="Times New Roman"/>
              </a:rPr>
              <a:t> focused on logistic regression for predicting football match results, estimating the likelihood of different outcomes based on historical data</a:t>
            </a:r>
            <a:r>
              <a:rPr lang="en-IN" b="0" i="0" u="none" strike="noStrike" dirty="0">
                <a:solidFill>
                  <a:srgbClr val="000000"/>
                </a:solidFill>
                <a:effectLst/>
                <a:latin typeface="Times New Roman"/>
                <a:ea typeface="+mn-lt"/>
                <a:cs typeface="Times New Roman"/>
              </a:rPr>
              <a:t>.</a:t>
            </a:r>
            <a:endParaRPr lang="en-US" dirty="0">
              <a:solidFill>
                <a:srgbClr val="000000"/>
              </a:solidFill>
              <a:latin typeface="Times New Roman"/>
              <a:ea typeface="+mn-lt"/>
              <a:cs typeface="Times New Roman"/>
            </a:endParaRPr>
          </a:p>
          <a:p>
            <a:pPr algn="just">
              <a:lnSpc>
                <a:spcPct val="150000"/>
              </a:lnSpc>
              <a:spcBef>
                <a:spcPts val="0"/>
              </a:spcBef>
            </a:pPr>
            <a:endParaRPr lang="en-IN" dirty="0">
              <a:latin typeface="Times New Roman"/>
              <a:ea typeface="Calibri"/>
              <a:cs typeface="Calibri"/>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757017" y="155946"/>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Literature Survey</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91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716962" y="1446781"/>
            <a:ext cx="10936758" cy="4532424"/>
          </a:xfrm>
        </p:spPr>
        <p:txBody>
          <a:bodyPr vert="horz" lIns="91440" tIns="45720" rIns="91440" bIns="45720" rtlCol="0" anchor="t">
            <a:noAutofit/>
          </a:bodyPr>
          <a:lstStyle/>
          <a:p>
            <a:pPr algn="just">
              <a:lnSpc>
                <a:spcPct val="150000"/>
              </a:lnSpc>
              <a:spcBef>
                <a:spcPts val="0"/>
              </a:spcBef>
            </a:pPr>
            <a:r>
              <a:rPr lang="en-IN" dirty="0" err="1">
                <a:solidFill>
                  <a:srgbClr val="000000"/>
                </a:solidFill>
                <a:latin typeface="Times New Roman"/>
                <a:ea typeface="+mn-lt"/>
                <a:cs typeface="Times New Roman"/>
              </a:rPr>
              <a:t>Baboota</a:t>
            </a:r>
            <a:r>
              <a:rPr lang="en-IN" dirty="0">
                <a:solidFill>
                  <a:srgbClr val="000000"/>
                </a:solidFill>
                <a:latin typeface="Times New Roman"/>
                <a:ea typeface="+mn-lt"/>
                <a:cs typeface="Times New Roman"/>
              </a:rPr>
              <a:t> and Kaur </a:t>
            </a:r>
            <a:r>
              <a:rPr lang="en-IN" b="0" i="0" u="none" strike="noStrike" dirty="0">
                <a:solidFill>
                  <a:srgbClr val="000000"/>
                </a:solidFill>
                <a:effectLst/>
                <a:latin typeface="Times New Roman"/>
                <a:ea typeface="+mn-lt"/>
                <a:cs typeface="Times New Roman"/>
              </a:rPr>
              <a:t>(</a:t>
            </a:r>
            <a:r>
              <a:rPr lang="en-IN" dirty="0">
                <a:solidFill>
                  <a:srgbClr val="000000"/>
                </a:solidFill>
                <a:latin typeface="Times New Roman"/>
                <a:ea typeface="+mn-lt"/>
                <a:cs typeface="Times New Roman"/>
              </a:rPr>
              <a:t>2019</a:t>
            </a:r>
            <a:r>
              <a:rPr lang="en-IN" b="0" i="0" u="none" strike="noStrike" dirty="0">
                <a:solidFill>
                  <a:srgbClr val="000000"/>
                </a:solidFill>
                <a:effectLst/>
                <a:latin typeface="Times New Roman"/>
                <a:ea typeface="+mn-lt"/>
                <a:cs typeface="Times New Roman"/>
              </a:rPr>
              <a:t>)</a:t>
            </a:r>
            <a:r>
              <a:rPr lang="en-IN" dirty="0">
                <a:solidFill>
                  <a:srgbClr val="000000"/>
                </a:solidFill>
                <a:latin typeface="Times New Roman"/>
                <a:ea typeface="+mn-lt"/>
                <a:cs typeface="Times New Roman"/>
              </a:rPr>
              <a:t> examined predictive analysis and modelling of football results using machine learning, particularly in the English Premier League, highlighting the importance of feature selection and model optimization</a:t>
            </a:r>
            <a:r>
              <a:rPr lang="en-IN" b="0" i="0" u="none" strike="noStrike" dirty="0">
                <a:solidFill>
                  <a:srgbClr val="000000"/>
                </a:solidFill>
                <a:effectLst/>
                <a:latin typeface="Times New Roman"/>
                <a:ea typeface="+mn-lt"/>
                <a:cs typeface="Times New Roman"/>
              </a:rPr>
              <a:t>.</a:t>
            </a:r>
            <a:r>
              <a:rPr lang="en-IN" dirty="0">
                <a:solidFill>
                  <a:srgbClr val="000000"/>
                </a:solidFill>
                <a:latin typeface="Times New Roman"/>
                <a:ea typeface="+mn-lt"/>
                <a:cs typeface="Times New Roman"/>
              </a:rPr>
              <a:t> Additionally, </a:t>
            </a:r>
            <a:endParaRPr lang="en-US" dirty="0">
              <a:solidFill>
                <a:srgbClr val="000000"/>
              </a:solidFill>
              <a:latin typeface="Times New Roman"/>
              <a:ea typeface="+mn-lt"/>
              <a:cs typeface="Times New Roman"/>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713884" y="385984"/>
            <a:ext cx="10677965" cy="1071070"/>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Literature Survey</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43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573189" y="1480330"/>
            <a:ext cx="11008644" cy="4372077"/>
          </a:xfrm>
        </p:spPr>
        <p:txBody>
          <a:bodyPr vert="horz" lIns="91440" tIns="45720" rIns="91440" bIns="45720" rtlCol="0" anchor="t">
            <a:noAutofit/>
          </a:bodyPr>
          <a:lstStyle/>
          <a:p>
            <a:pPr marL="0" indent="0" algn="just">
              <a:lnSpc>
                <a:spcPct val="150000"/>
              </a:lnSpc>
              <a:spcBef>
                <a:spcPts val="0"/>
              </a:spcBef>
              <a:buNone/>
            </a:pPr>
            <a:r>
              <a:rPr lang="en-US" sz="2000" b="0" i="0" u="none" strike="noStrike" dirty="0">
                <a:solidFill>
                  <a:srgbClr val="0D0D0D"/>
                </a:solidFill>
                <a:effectLst/>
                <a:latin typeface="Times New Roman"/>
                <a:ea typeface="+mn-lt"/>
                <a:cs typeface="+mn-lt"/>
              </a:rPr>
              <a:t>The main objective </a:t>
            </a:r>
            <a:r>
              <a:rPr lang="en-US" sz="2000" dirty="0">
                <a:solidFill>
                  <a:srgbClr val="0D0D0D"/>
                </a:solidFill>
                <a:latin typeface="Times New Roman"/>
                <a:ea typeface="+mn-lt"/>
                <a:cs typeface="+mn-lt"/>
              </a:rPr>
              <a:t>of the study </a:t>
            </a:r>
            <a:r>
              <a:rPr lang="en-US" sz="2000" b="0" i="0" u="none" strike="noStrike" dirty="0">
                <a:solidFill>
                  <a:srgbClr val="0D0D0D"/>
                </a:solidFill>
                <a:effectLst/>
                <a:latin typeface="Times New Roman"/>
                <a:ea typeface="+mn-lt"/>
                <a:cs typeface="+mn-lt"/>
              </a:rPr>
              <a:t>is to </a:t>
            </a:r>
            <a:r>
              <a:rPr lang="en-US" sz="2000" dirty="0">
                <a:solidFill>
                  <a:srgbClr val="0D0D0D"/>
                </a:solidFill>
                <a:latin typeface="Times New Roman"/>
                <a:ea typeface="+mn-lt"/>
                <a:cs typeface="+mn-lt"/>
              </a:rPr>
              <a:t>use machine learning techniques </a:t>
            </a:r>
            <a:r>
              <a:rPr lang="en-US" sz="2000" b="0" i="0" u="none" strike="noStrike" dirty="0">
                <a:solidFill>
                  <a:srgbClr val="0D0D0D"/>
                </a:solidFill>
                <a:effectLst/>
                <a:latin typeface="Times New Roman"/>
                <a:ea typeface="+mn-lt"/>
                <a:cs typeface="+mn-lt"/>
              </a:rPr>
              <a:t>and </a:t>
            </a:r>
            <a:r>
              <a:rPr lang="en-US" sz="2000" dirty="0">
                <a:solidFill>
                  <a:srgbClr val="0D0D0D"/>
                </a:solidFill>
                <a:latin typeface="Times New Roman"/>
                <a:ea typeface="+mn-lt"/>
                <a:cs typeface="+mn-lt"/>
              </a:rPr>
              <a:t>historical data </a:t>
            </a:r>
            <a:r>
              <a:rPr lang="en-US" sz="2000" b="0" i="0" u="none" strike="noStrike" dirty="0">
                <a:solidFill>
                  <a:srgbClr val="0D0D0D"/>
                </a:solidFill>
                <a:effectLst/>
                <a:latin typeface="Times New Roman"/>
                <a:ea typeface="+mn-lt"/>
                <a:cs typeface="+mn-lt"/>
              </a:rPr>
              <a:t>to </a:t>
            </a:r>
            <a:r>
              <a:rPr lang="en-US" sz="2000" dirty="0">
                <a:solidFill>
                  <a:srgbClr val="0D0D0D"/>
                </a:solidFill>
                <a:latin typeface="Times New Roman"/>
                <a:ea typeface="+mn-lt"/>
                <a:cs typeface="+mn-lt"/>
              </a:rPr>
              <a:t>develop accurate predictive models for tennis match outcomes by using better feature selections and using hyper tunning as suggested by </a:t>
            </a:r>
            <a:r>
              <a:rPr lang="en-IN" sz="2000" dirty="0">
                <a:solidFill>
                  <a:srgbClr val="000000"/>
                </a:solidFill>
                <a:latin typeface="Times New Roman"/>
                <a:ea typeface="+mn-lt"/>
                <a:cs typeface="+mn-lt"/>
              </a:rPr>
              <a:t>Yue, Chou, Hsieh, and Hsiao </a:t>
            </a:r>
            <a:r>
              <a:rPr lang="en-US" sz="2000" dirty="0">
                <a:solidFill>
                  <a:srgbClr val="0D0D0D"/>
                </a:solidFill>
                <a:latin typeface="Times New Roman"/>
                <a:ea typeface="+mn-lt"/>
                <a:cs typeface="+mn-lt"/>
              </a:rPr>
              <a:t>in his study. Main aim is to increase our understanding </a:t>
            </a:r>
            <a:r>
              <a:rPr lang="en-US" sz="2000" b="0" i="0" u="none" strike="noStrike" dirty="0">
                <a:solidFill>
                  <a:srgbClr val="0D0D0D"/>
                </a:solidFill>
                <a:effectLst/>
                <a:latin typeface="Times New Roman"/>
                <a:ea typeface="+mn-lt"/>
                <a:cs typeface="+mn-lt"/>
              </a:rPr>
              <a:t>of the </a:t>
            </a:r>
            <a:r>
              <a:rPr lang="en-US" sz="2000" dirty="0">
                <a:solidFill>
                  <a:srgbClr val="0D0D0D"/>
                </a:solidFill>
                <a:latin typeface="Times New Roman"/>
                <a:ea typeface="+mn-lt"/>
                <a:cs typeface="+mn-lt"/>
              </a:rPr>
              <a:t>complex dynamics of tennis matches and provide valuable insights for fans and betting markets</a:t>
            </a:r>
            <a:r>
              <a:rPr lang="en-US" sz="2000" b="0" i="0" u="none" strike="noStrike" dirty="0">
                <a:solidFill>
                  <a:srgbClr val="0D0D0D"/>
                </a:solidFill>
                <a:effectLst/>
                <a:latin typeface="Times New Roman"/>
                <a:ea typeface="+mn-lt"/>
                <a:cs typeface="+mn-lt"/>
              </a:rPr>
              <a:t>.</a:t>
            </a:r>
            <a:endParaRPr lang="en-US" sz="2000" dirty="0">
              <a:solidFill>
                <a:srgbClr val="000000"/>
              </a:solidFill>
              <a:latin typeface="Calibri" panose="020F0502020204030204"/>
              <a:ea typeface="+mn-lt"/>
              <a:cs typeface="+mn-lt"/>
            </a:endParaRPr>
          </a:p>
          <a:p>
            <a:pPr marL="342900" indent="-342900" algn="just">
              <a:lnSpc>
                <a:spcPct val="150000"/>
              </a:lnSpc>
              <a:spcBef>
                <a:spcPts val="0"/>
              </a:spcBef>
            </a:pPr>
            <a:r>
              <a:rPr lang="en-US" sz="2000" dirty="0">
                <a:solidFill>
                  <a:srgbClr val="0D0D0D"/>
                </a:solidFill>
                <a:latin typeface="Times New Roman"/>
                <a:ea typeface="+mn-lt"/>
                <a:cs typeface="+mn-lt"/>
              </a:rPr>
              <a:t>Develop predictive models for tennis match outcomes</a:t>
            </a:r>
            <a:r>
              <a:rPr lang="en-US" sz="2000" b="0" i="0" u="none" strike="noStrike" dirty="0">
                <a:solidFill>
                  <a:srgbClr val="0D0D0D"/>
                </a:solidFill>
                <a:effectLst/>
                <a:latin typeface="Times New Roman"/>
                <a:ea typeface="+mn-lt"/>
                <a:cs typeface="+mn-lt"/>
              </a:rPr>
              <a:t>.</a:t>
            </a:r>
            <a:endParaRPr lang="en-US" sz="2000" dirty="0">
              <a:solidFill>
                <a:srgbClr val="000000"/>
              </a:solidFill>
              <a:latin typeface="Calibri" panose="020F0502020204030204"/>
              <a:ea typeface="+mn-lt"/>
              <a:cs typeface="+mn-lt"/>
            </a:endParaRPr>
          </a:p>
          <a:p>
            <a:pPr marL="342900" indent="-342900" algn="just">
              <a:lnSpc>
                <a:spcPct val="150000"/>
              </a:lnSpc>
              <a:spcBef>
                <a:spcPts val="0"/>
              </a:spcBef>
            </a:pPr>
            <a:r>
              <a:rPr lang="en-US" sz="2000" dirty="0">
                <a:solidFill>
                  <a:srgbClr val="0D0D0D"/>
                </a:solidFill>
                <a:latin typeface="Times New Roman"/>
                <a:ea typeface="+mn-lt"/>
                <a:cs typeface="+mn-lt"/>
              </a:rPr>
              <a:t>Identify key factors influencing match results</a:t>
            </a:r>
            <a:r>
              <a:rPr lang="en-US" sz="2000" b="0" i="0" u="none" strike="noStrike" dirty="0">
                <a:solidFill>
                  <a:srgbClr val="0D0D0D"/>
                </a:solidFill>
                <a:effectLst/>
                <a:latin typeface="Times New Roman"/>
                <a:ea typeface="+mn-lt"/>
                <a:cs typeface="+mn-lt"/>
              </a:rPr>
              <a:t>. (feature selection)</a:t>
            </a:r>
            <a:endParaRPr lang="en-US" sz="2000" dirty="0">
              <a:solidFill>
                <a:srgbClr val="000000"/>
              </a:solidFill>
              <a:latin typeface="Calibri" panose="020F0502020204030204"/>
              <a:ea typeface="+mn-lt"/>
              <a:cs typeface="+mn-lt"/>
            </a:endParaRPr>
          </a:p>
          <a:p>
            <a:pPr marL="342900" indent="-342900" algn="just">
              <a:lnSpc>
                <a:spcPct val="150000"/>
              </a:lnSpc>
              <a:spcBef>
                <a:spcPts val="0"/>
              </a:spcBef>
            </a:pPr>
            <a:r>
              <a:rPr lang="en-US" sz="2000" dirty="0">
                <a:solidFill>
                  <a:srgbClr val="0D0D0D"/>
                </a:solidFill>
                <a:latin typeface="Times New Roman"/>
                <a:ea typeface="+mn-lt"/>
                <a:cs typeface="+mn-lt"/>
              </a:rPr>
              <a:t>Evaluate </a:t>
            </a:r>
            <a:r>
              <a:rPr lang="en-US" sz="2000" b="0" i="0" u="none" strike="noStrike" dirty="0">
                <a:solidFill>
                  <a:srgbClr val="0D0D0D"/>
                </a:solidFill>
                <a:effectLst/>
                <a:latin typeface="Times New Roman"/>
                <a:ea typeface="+mn-lt"/>
                <a:cs typeface="+mn-lt"/>
              </a:rPr>
              <a:t>the </a:t>
            </a:r>
            <a:r>
              <a:rPr lang="en-US" sz="2000" dirty="0">
                <a:solidFill>
                  <a:srgbClr val="0D0D0D"/>
                </a:solidFill>
                <a:latin typeface="Times New Roman"/>
                <a:ea typeface="+mn-lt"/>
                <a:cs typeface="+mn-lt"/>
              </a:rPr>
              <a:t>performance of predictive models using different machine learning </a:t>
            </a:r>
            <a:r>
              <a:rPr lang="en-US" sz="2400" dirty="0">
                <a:solidFill>
                  <a:srgbClr val="0D0D0D"/>
                </a:solidFill>
                <a:latin typeface="Times New Roman"/>
                <a:ea typeface="+mn-lt"/>
                <a:cs typeface="+mn-lt"/>
              </a:rPr>
              <a:t>algorithms</a:t>
            </a:r>
            <a:r>
              <a:rPr lang="en-US" sz="2400" b="0" i="0" u="none" strike="noStrike" dirty="0">
                <a:solidFill>
                  <a:srgbClr val="0D0D0D"/>
                </a:solidFill>
                <a:effectLst/>
                <a:latin typeface="Times New Roman"/>
                <a:ea typeface="+mn-lt"/>
                <a:cs typeface="+mn-lt"/>
              </a:rPr>
              <a:t>.</a:t>
            </a:r>
            <a:endParaRPr lang="en-US" sz="2400" dirty="0">
              <a:solidFill>
                <a:srgbClr val="000000"/>
              </a:solidFill>
              <a:latin typeface="Calibri" panose="020F0502020204030204"/>
              <a:ea typeface="+mn-lt"/>
              <a:cs typeface="+mn-lt"/>
            </a:endParaRPr>
          </a:p>
          <a:p>
            <a:pPr marL="0" indent="0">
              <a:lnSpc>
                <a:spcPct val="150000"/>
              </a:lnSpc>
              <a:spcBef>
                <a:spcPts val="0"/>
              </a:spcBef>
              <a:spcAft>
                <a:spcPts val="0"/>
              </a:spcAft>
              <a:buNone/>
            </a:pPr>
            <a:endParaRPr lang="en-US" sz="2400" b="0" dirty="0">
              <a:solidFill>
                <a:srgbClr val="333333"/>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573188" y="566748"/>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Objectives of the Study</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414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4763</TotalTime>
  <Words>2653</Words>
  <Application>Microsoft Office PowerPoint</Application>
  <PresentationFormat>Widescreen</PresentationFormat>
  <Paragraphs>238</Paragraphs>
  <Slides>36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Arial</vt:lpstr>
      <vt:lpstr>Calibri</vt:lpstr>
      <vt:lpstr>Calibri Light</vt:lpstr>
      <vt:lpstr>Segoe UI</vt:lpstr>
      <vt:lpstr>Times New Roman</vt:lpstr>
      <vt:lpstr>Office Theme</vt:lpstr>
      <vt:lpstr>PowerPoint Presentation</vt:lpstr>
      <vt:lpstr>PowerPoint Presentation</vt:lpstr>
      <vt:lpstr>Agenda</vt:lpstr>
      <vt:lpstr>Introduction and background</vt:lpstr>
      <vt:lpstr>Problem Statement</vt:lpstr>
      <vt:lpstr>Literature Survey</vt:lpstr>
      <vt:lpstr>Literature Survey</vt:lpstr>
      <vt:lpstr>Literature Survey</vt:lpstr>
      <vt:lpstr>Objectives of the Study</vt:lpstr>
      <vt:lpstr>Dataset description</vt:lpstr>
      <vt:lpstr>Data collection</vt:lpstr>
      <vt:lpstr>Research Design(Blueprint/Workflow)  </vt:lpstr>
      <vt:lpstr>Methodology</vt:lpstr>
      <vt:lpstr>Methodology</vt:lpstr>
      <vt:lpstr>Data Visualization and Results</vt:lpstr>
      <vt:lpstr>MODEL DEVELOPMENT </vt:lpstr>
      <vt:lpstr>MODEL DEVELOPMENT </vt:lpstr>
      <vt:lpstr>MODEL DEVELOPMENT</vt:lpstr>
      <vt:lpstr>MODEL DEVELOPMENT</vt:lpstr>
      <vt:lpstr>Results (Linear Regression)</vt:lpstr>
      <vt:lpstr>Results (Logistic Regression)</vt:lpstr>
      <vt:lpstr>Hyper Parameter Tuning</vt:lpstr>
      <vt:lpstr>RESULTS COMPARISON after hyper tunning</vt:lpstr>
      <vt:lpstr>Decision Tree</vt:lpstr>
      <vt:lpstr>Process</vt:lpstr>
      <vt:lpstr>Model Execution</vt:lpstr>
      <vt:lpstr>2nd iteration after optimizing the hyper parameter</vt:lpstr>
      <vt:lpstr>Random Forest</vt:lpstr>
      <vt:lpstr>Hyper parameter tuning </vt:lpstr>
      <vt:lpstr>Process</vt:lpstr>
      <vt:lpstr>Accuracy check </vt:lpstr>
      <vt:lpstr>AUROC (Area Under the Receiver Operating Characteristic curve) to test the performance of the model</vt:lpstr>
      <vt:lpstr>Conclusion</vt:lpstr>
      <vt:lpstr>References</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Ashwitha Eravelly</cp:lastModifiedBy>
  <cp:revision>485</cp:revision>
  <cp:lastPrinted>2019-08-23T20:44:22Z</cp:lastPrinted>
  <dcterms:created xsi:type="dcterms:W3CDTF">2019-07-08T18:39:15Z</dcterms:created>
  <dcterms:modified xsi:type="dcterms:W3CDTF">2024-05-02T01:22:35Z</dcterms:modified>
</cp:coreProperties>
</file>